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428" r:id="rId5"/>
    <p:sldId id="420" r:id="rId6"/>
    <p:sldId id="421" r:id="rId7"/>
    <p:sldId id="422" r:id="rId8"/>
    <p:sldId id="423" r:id="rId9"/>
    <p:sldId id="380" r:id="rId10"/>
    <p:sldId id="381" r:id="rId11"/>
    <p:sldId id="424" r:id="rId12"/>
    <p:sldId id="425" r:id="rId13"/>
    <p:sldId id="387" r:id="rId14"/>
    <p:sldId id="426" r:id="rId15"/>
    <p:sldId id="427" r:id="rId16"/>
    <p:sldId id="429" r:id="rId17"/>
    <p:sldId id="358" r:id="rId1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078"/>
    <a:srgbClr val="AD0816"/>
    <a:srgbClr val="EC7E00"/>
    <a:srgbClr val="007AA6"/>
    <a:srgbClr val="00A186"/>
    <a:srgbClr val="C6D3DB"/>
    <a:srgbClr val="FAA634"/>
    <a:srgbClr val="FFFFFF"/>
    <a:srgbClr val="EB539E"/>
    <a:srgbClr val="EF3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F222CE-974E-4AA9-9FE1-C6C293956B64}" type="doc">
      <dgm:prSet loTypeId="urn:microsoft.com/office/officeart/2005/8/layout/venn2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1B299B57-6526-4152-884E-A5C54D5B0D6E}">
      <dgm:prSet phldrT="[Text]" custT="1"/>
      <dgm:spPr/>
      <dgm:t>
        <a:bodyPr/>
        <a:lstStyle/>
        <a:p>
          <a:r>
            <a:rPr lang="en-GB" sz="2200" dirty="0" smtClean="0"/>
            <a:t>Inclusivity</a:t>
          </a:r>
          <a:endParaRPr lang="en-GB" sz="2200" dirty="0"/>
        </a:p>
      </dgm:t>
    </dgm:pt>
    <dgm:pt modelId="{267FC740-FAE2-4042-BC1C-EFFE9A3E0815}" type="parTrans" cxnId="{EED689CF-0F01-4AA5-B1B7-65BC6155B479}">
      <dgm:prSet/>
      <dgm:spPr/>
      <dgm:t>
        <a:bodyPr/>
        <a:lstStyle/>
        <a:p>
          <a:endParaRPr lang="en-GB"/>
        </a:p>
      </dgm:t>
    </dgm:pt>
    <dgm:pt modelId="{C3FD1291-9628-420B-9392-8DA2500417DF}" type="sibTrans" cxnId="{EED689CF-0F01-4AA5-B1B7-65BC6155B479}">
      <dgm:prSet/>
      <dgm:spPr/>
      <dgm:t>
        <a:bodyPr/>
        <a:lstStyle/>
        <a:p>
          <a:endParaRPr lang="en-GB"/>
        </a:p>
      </dgm:t>
    </dgm:pt>
    <dgm:pt modelId="{E434FC89-CE41-4EB0-83A3-263BC965C95F}">
      <dgm:prSet phldrT="[Text]" custT="1"/>
      <dgm:spPr/>
      <dgm:t>
        <a:bodyPr/>
        <a:lstStyle/>
        <a:p>
          <a:r>
            <a:rPr lang="en-GB" sz="1800" dirty="0" smtClean="0"/>
            <a:t>Diversity Competence</a:t>
          </a:r>
          <a:endParaRPr lang="en-GB" sz="1800" dirty="0"/>
        </a:p>
      </dgm:t>
    </dgm:pt>
    <dgm:pt modelId="{AE85178B-22BC-45E3-AC4C-2023D48B6EAD}" type="parTrans" cxnId="{D14DAAA9-D65E-4FB4-8DCF-DA22B64DAF6D}">
      <dgm:prSet/>
      <dgm:spPr/>
      <dgm:t>
        <a:bodyPr/>
        <a:lstStyle/>
        <a:p>
          <a:endParaRPr lang="en-GB"/>
        </a:p>
      </dgm:t>
    </dgm:pt>
    <dgm:pt modelId="{FBC64F03-D5E0-4034-8BE0-B86468E55A54}" type="sibTrans" cxnId="{D14DAAA9-D65E-4FB4-8DCF-DA22B64DAF6D}">
      <dgm:prSet/>
      <dgm:spPr/>
      <dgm:t>
        <a:bodyPr/>
        <a:lstStyle/>
        <a:p>
          <a:endParaRPr lang="en-GB"/>
        </a:p>
      </dgm:t>
    </dgm:pt>
    <dgm:pt modelId="{0C6640F9-3EDF-4CEB-A435-776D8D7F371C}">
      <dgm:prSet phldrT="[Text]" custT="1"/>
      <dgm:spPr/>
      <dgm:t>
        <a:bodyPr/>
        <a:lstStyle/>
        <a:p>
          <a:r>
            <a:rPr lang="en-GB" sz="2000" dirty="0" smtClean="0"/>
            <a:t>Diversity Inclusivity</a:t>
          </a:r>
          <a:endParaRPr lang="en-GB" sz="2000" dirty="0"/>
        </a:p>
      </dgm:t>
    </dgm:pt>
    <dgm:pt modelId="{F7E389E3-47A1-454B-AD6D-FE73A0CCB684}" type="parTrans" cxnId="{49C4B821-87EB-4B19-A09D-2EEBDFB1AE09}">
      <dgm:prSet/>
      <dgm:spPr/>
      <dgm:t>
        <a:bodyPr/>
        <a:lstStyle/>
        <a:p>
          <a:endParaRPr lang="en-GB"/>
        </a:p>
      </dgm:t>
    </dgm:pt>
    <dgm:pt modelId="{9414F695-4AEA-4C2C-B04C-635F64AC27DF}" type="sibTrans" cxnId="{49C4B821-87EB-4B19-A09D-2EEBDFB1AE09}">
      <dgm:prSet/>
      <dgm:spPr/>
      <dgm:t>
        <a:bodyPr/>
        <a:lstStyle/>
        <a:p>
          <a:endParaRPr lang="en-GB"/>
        </a:p>
      </dgm:t>
    </dgm:pt>
    <dgm:pt modelId="{85B21D17-5D5F-4749-9848-82F965132FA3}" type="pres">
      <dgm:prSet presAssocID="{C1F222CE-974E-4AA9-9FE1-C6C293956B64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C187B46-36BB-42AE-985E-73E1504C2EF1}" type="pres">
      <dgm:prSet presAssocID="{C1F222CE-974E-4AA9-9FE1-C6C293956B64}" presName="comp1" presStyleCnt="0"/>
      <dgm:spPr/>
      <dgm:t>
        <a:bodyPr/>
        <a:lstStyle/>
        <a:p>
          <a:endParaRPr lang="en-GB"/>
        </a:p>
      </dgm:t>
    </dgm:pt>
    <dgm:pt modelId="{3A2B78CD-C68C-4BD4-AD61-39BDA21F1AAD}" type="pres">
      <dgm:prSet presAssocID="{C1F222CE-974E-4AA9-9FE1-C6C293956B64}" presName="circle1" presStyleLbl="node1" presStyleIdx="0" presStyleCnt="3"/>
      <dgm:spPr/>
      <dgm:t>
        <a:bodyPr/>
        <a:lstStyle/>
        <a:p>
          <a:endParaRPr lang="en-GB"/>
        </a:p>
      </dgm:t>
    </dgm:pt>
    <dgm:pt modelId="{4D4A5D24-29C9-4542-8F6C-6EC87C7151E5}" type="pres">
      <dgm:prSet presAssocID="{C1F222CE-974E-4AA9-9FE1-C6C293956B64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2BCB3D-B4DC-4654-A601-573D7DCBB6C1}" type="pres">
      <dgm:prSet presAssocID="{C1F222CE-974E-4AA9-9FE1-C6C293956B64}" presName="comp2" presStyleCnt="0"/>
      <dgm:spPr/>
      <dgm:t>
        <a:bodyPr/>
        <a:lstStyle/>
        <a:p>
          <a:endParaRPr lang="en-GB"/>
        </a:p>
      </dgm:t>
    </dgm:pt>
    <dgm:pt modelId="{F1567444-27AE-4C29-8E24-43919FDD3AFC}" type="pres">
      <dgm:prSet presAssocID="{C1F222CE-974E-4AA9-9FE1-C6C293956B64}" presName="circle2" presStyleLbl="node1" presStyleIdx="1" presStyleCnt="3"/>
      <dgm:spPr/>
      <dgm:t>
        <a:bodyPr/>
        <a:lstStyle/>
        <a:p>
          <a:endParaRPr lang="en-GB"/>
        </a:p>
      </dgm:t>
    </dgm:pt>
    <dgm:pt modelId="{6D9F36D8-CFF0-47DE-AF9D-A130BE941164}" type="pres">
      <dgm:prSet presAssocID="{C1F222CE-974E-4AA9-9FE1-C6C293956B64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85343A-6581-424D-B1B3-8B9D6BBA7E51}" type="pres">
      <dgm:prSet presAssocID="{C1F222CE-974E-4AA9-9FE1-C6C293956B64}" presName="comp3" presStyleCnt="0"/>
      <dgm:spPr/>
      <dgm:t>
        <a:bodyPr/>
        <a:lstStyle/>
        <a:p>
          <a:endParaRPr lang="en-GB"/>
        </a:p>
      </dgm:t>
    </dgm:pt>
    <dgm:pt modelId="{DD87A270-EB91-416A-BD67-0EF01A3D22BF}" type="pres">
      <dgm:prSet presAssocID="{C1F222CE-974E-4AA9-9FE1-C6C293956B64}" presName="circle3" presStyleLbl="node1" presStyleIdx="2" presStyleCnt="3"/>
      <dgm:spPr/>
      <dgm:t>
        <a:bodyPr/>
        <a:lstStyle/>
        <a:p>
          <a:endParaRPr lang="en-GB"/>
        </a:p>
      </dgm:t>
    </dgm:pt>
    <dgm:pt modelId="{013E3AB1-0BE6-4998-8AD6-9515111A45C1}" type="pres">
      <dgm:prSet presAssocID="{C1F222CE-974E-4AA9-9FE1-C6C293956B64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50170A1-0F8A-450A-A482-97BDFD96E186}" type="presOf" srcId="{1B299B57-6526-4152-884E-A5C54D5B0D6E}" destId="{013E3AB1-0BE6-4998-8AD6-9515111A45C1}" srcOrd="1" destOrd="0" presId="urn:microsoft.com/office/officeart/2005/8/layout/venn2"/>
    <dgm:cxn modelId="{D14DAAA9-D65E-4FB4-8DCF-DA22B64DAF6D}" srcId="{C1F222CE-974E-4AA9-9FE1-C6C293956B64}" destId="{E434FC89-CE41-4EB0-83A3-263BC965C95F}" srcOrd="0" destOrd="0" parTransId="{AE85178B-22BC-45E3-AC4C-2023D48B6EAD}" sibTransId="{FBC64F03-D5E0-4034-8BE0-B86468E55A54}"/>
    <dgm:cxn modelId="{12A36E20-F30E-48B8-952A-9DB9E8DD0685}" type="presOf" srcId="{1B299B57-6526-4152-884E-A5C54D5B0D6E}" destId="{DD87A270-EB91-416A-BD67-0EF01A3D22BF}" srcOrd="0" destOrd="0" presId="urn:microsoft.com/office/officeart/2005/8/layout/venn2"/>
    <dgm:cxn modelId="{EED689CF-0F01-4AA5-B1B7-65BC6155B479}" srcId="{C1F222CE-974E-4AA9-9FE1-C6C293956B64}" destId="{1B299B57-6526-4152-884E-A5C54D5B0D6E}" srcOrd="2" destOrd="0" parTransId="{267FC740-FAE2-4042-BC1C-EFFE9A3E0815}" sibTransId="{C3FD1291-9628-420B-9392-8DA2500417DF}"/>
    <dgm:cxn modelId="{5473CDFD-9ABE-4287-B2D4-75FD685BF16D}" type="presOf" srcId="{0C6640F9-3EDF-4CEB-A435-776D8D7F371C}" destId="{6D9F36D8-CFF0-47DE-AF9D-A130BE941164}" srcOrd="1" destOrd="0" presId="urn:microsoft.com/office/officeart/2005/8/layout/venn2"/>
    <dgm:cxn modelId="{DE03B22A-8107-4086-9483-3940C2ED7DDD}" type="presOf" srcId="{E434FC89-CE41-4EB0-83A3-263BC965C95F}" destId="{4D4A5D24-29C9-4542-8F6C-6EC87C7151E5}" srcOrd="1" destOrd="0" presId="urn:microsoft.com/office/officeart/2005/8/layout/venn2"/>
    <dgm:cxn modelId="{A5565EE4-9C36-446C-A4E6-7E40E50DE057}" type="presOf" srcId="{C1F222CE-974E-4AA9-9FE1-C6C293956B64}" destId="{85B21D17-5D5F-4749-9848-82F965132FA3}" srcOrd="0" destOrd="0" presId="urn:microsoft.com/office/officeart/2005/8/layout/venn2"/>
    <dgm:cxn modelId="{49C4B821-87EB-4B19-A09D-2EEBDFB1AE09}" srcId="{C1F222CE-974E-4AA9-9FE1-C6C293956B64}" destId="{0C6640F9-3EDF-4CEB-A435-776D8D7F371C}" srcOrd="1" destOrd="0" parTransId="{F7E389E3-47A1-454B-AD6D-FE73A0CCB684}" sibTransId="{9414F695-4AEA-4C2C-B04C-635F64AC27DF}"/>
    <dgm:cxn modelId="{1A9901EC-5F75-4DC1-8879-2141864C52F7}" type="presOf" srcId="{0C6640F9-3EDF-4CEB-A435-776D8D7F371C}" destId="{F1567444-27AE-4C29-8E24-43919FDD3AFC}" srcOrd="0" destOrd="0" presId="urn:microsoft.com/office/officeart/2005/8/layout/venn2"/>
    <dgm:cxn modelId="{B89D91FC-FAD2-4564-8D46-358958D8EDB4}" type="presOf" srcId="{E434FC89-CE41-4EB0-83A3-263BC965C95F}" destId="{3A2B78CD-C68C-4BD4-AD61-39BDA21F1AAD}" srcOrd="0" destOrd="0" presId="urn:microsoft.com/office/officeart/2005/8/layout/venn2"/>
    <dgm:cxn modelId="{A649E7EE-6CC4-4A36-9C13-428706C0506C}" type="presParOf" srcId="{85B21D17-5D5F-4749-9848-82F965132FA3}" destId="{4C187B46-36BB-42AE-985E-73E1504C2EF1}" srcOrd="0" destOrd="0" presId="urn:microsoft.com/office/officeart/2005/8/layout/venn2"/>
    <dgm:cxn modelId="{7EE842EA-752B-4B86-94C6-CFFEDF25B767}" type="presParOf" srcId="{4C187B46-36BB-42AE-985E-73E1504C2EF1}" destId="{3A2B78CD-C68C-4BD4-AD61-39BDA21F1AAD}" srcOrd="0" destOrd="0" presId="urn:microsoft.com/office/officeart/2005/8/layout/venn2"/>
    <dgm:cxn modelId="{B989CEB9-4857-42A2-93AF-62FDF04B583D}" type="presParOf" srcId="{4C187B46-36BB-42AE-985E-73E1504C2EF1}" destId="{4D4A5D24-29C9-4542-8F6C-6EC87C7151E5}" srcOrd="1" destOrd="0" presId="urn:microsoft.com/office/officeart/2005/8/layout/venn2"/>
    <dgm:cxn modelId="{2DEE4704-DDAE-4170-97BF-61B782EB9B2F}" type="presParOf" srcId="{85B21D17-5D5F-4749-9848-82F965132FA3}" destId="{F92BCB3D-B4DC-4654-A601-573D7DCBB6C1}" srcOrd="1" destOrd="0" presId="urn:microsoft.com/office/officeart/2005/8/layout/venn2"/>
    <dgm:cxn modelId="{45AC7CC0-EA58-45D8-9A9D-68BE399C2E70}" type="presParOf" srcId="{F92BCB3D-B4DC-4654-A601-573D7DCBB6C1}" destId="{F1567444-27AE-4C29-8E24-43919FDD3AFC}" srcOrd="0" destOrd="0" presId="urn:microsoft.com/office/officeart/2005/8/layout/venn2"/>
    <dgm:cxn modelId="{977A28B8-7343-45D6-98D3-41D2D3925ECF}" type="presParOf" srcId="{F92BCB3D-B4DC-4654-A601-573D7DCBB6C1}" destId="{6D9F36D8-CFF0-47DE-AF9D-A130BE941164}" srcOrd="1" destOrd="0" presId="urn:microsoft.com/office/officeart/2005/8/layout/venn2"/>
    <dgm:cxn modelId="{8562FDFF-7D63-46F6-8CB6-E821D6162B19}" type="presParOf" srcId="{85B21D17-5D5F-4749-9848-82F965132FA3}" destId="{A985343A-6581-424D-B1B3-8B9D6BBA7E51}" srcOrd="2" destOrd="0" presId="urn:microsoft.com/office/officeart/2005/8/layout/venn2"/>
    <dgm:cxn modelId="{C498970F-D748-4CCF-890C-C444B60C8E58}" type="presParOf" srcId="{A985343A-6581-424D-B1B3-8B9D6BBA7E51}" destId="{DD87A270-EB91-416A-BD67-0EF01A3D22BF}" srcOrd="0" destOrd="0" presId="urn:microsoft.com/office/officeart/2005/8/layout/venn2"/>
    <dgm:cxn modelId="{FBE17626-D536-4CF6-9D78-556FFD63546D}" type="presParOf" srcId="{A985343A-6581-424D-B1B3-8B9D6BBA7E51}" destId="{013E3AB1-0BE6-4998-8AD6-9515111A45C1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71523-5EE1-467D-B963-AC4CD5A9198D}" type="datetimeFigureOut">
              <a:rPr lang="en-GB" smtClean="0"/>
              <a:t>20/04/2015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F39A74-AE52-4F55-8E0E-6B279D7F337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0216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96D4E-7342-46B2-8DEA-47763D1F3D8F}" type="datetimeFigureOut">
              <a:rPr lang="en-GB" smtClean="0"/>
              <a:pPr/>
              <a:t>20/04/2015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05F93-41C4-4C5F-B43A-2DA84672496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7351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5F93-41C4-4C5F-B43A-2DA846724964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221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5F93-41C4-4C5F-B43A-2DA846724964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72437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5F93-41C4-4C5F-B43A-2DA846724964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88694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5F93-41C4-4C5F-B43A-2DA846724964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18332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5F93-41C4-4C5F-B43A-2DA846724964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85754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endParaRPr lang="en-GB" sz="1200" kern="0" dirty="0" smtClean="0"/>
          </a:p>
          <a:p>
            <a:pPr>
              <a:spcAft>
                <a:spcPts val="0"/>
              </a:spcAft>
            </a:pPr>
            <a:endParaRPr lang="en-GB" sz="1200" dirty="0" smtClean="0"/>
          </a:p>
          <a:p>
            <a:pPr>
              <a:spcAft>
                <a:spcPts val="0"/>
              </a:spcAft>
            </a:pPr>
            <a:endParaRPr lang="en-GB" sz="1200" dirty="0" smtClean="0"/>
          </a:p>
          <a:p>
            <a:pPr>
              <a:spcAft>
                <a:spcPts val="0"/>
              </a:spcAft>
            </a:pPr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5F93-41C4-4C5F-B43A-2DA846724964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4207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5F93-41C4-4C5F-B43A-2DA846724964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1458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5F93-41C4-4C5F-B43A-2DA846724964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6298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5F93-41C4-4C5F-B43A-2DA846724964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001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5F93-41C4-4C5F-B43A-2DA846724964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4962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40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5F93-41C4-4C5F-B43A-2DA846724964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5742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5F93-41C4-4C5F-B43A-2DA846724964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72437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5F93-41C4-4C5F-B43A-2DA846724964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0306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5F93-41C4-4C5F-B43A-2DA846724964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1409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owerpoint_background-image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HEA_Logo_Primary_Blue_RGB.pn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7333479" y="332656"/>
            <a:ext cx="1432563" cy="1411227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4149080"/>
            <a:ext cx="8748464" cy="2304016"/>
          </a:xfrm>
          <a:prstGeom prst="rect">
            <a:avLst/>
          </a:prstGeom>
          <a:solidFill>
            <a:srgbClr val="007AA6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GB" dirty="0"/>
          </a:p>
        </p:txBody>
      </p:sp>
      <p:sp>
        <p:nvSpPr>
          <p:cNvPr id="15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4149080"/>
            <a:ext cx="8424936" cy="1368152"/>
          </a:xfrm>
        </p:spPr>
        <p:txBody>
          <a:bodyPr wrap="square" anchor="t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51520" y="5660926"/>
            <a:ext cx="8424936" cy="360362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51520" y="6020966"/>
            <a:ext cx="5544616" cy="432370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6228184" y="6020966"/>
            <a:ext cx="2447850" cy="432370"/>
          </a:xfrm>
        </p:spPr>
        <p:txBody>
          <a:bodyPr/>
          <a:lstStyle>
            <a:lvl1pPr algn="r"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Insert Date Here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IG01S0002_Template_images-for-Word_Numbers_P5V012.jpg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>
          <a:xfrm>
            <a:off x="8676456" y="6340493"/>
            <a:ext cx="395536" cy="36004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467544" y="1628775"/>
            <a:ext cx="8116069" cy="4205288"/>
          </a:xfrm>
        </p:spPr>
        <p:txBody>
          <a:bodyPr/>
          <a:lstStyle>
            <a:lvl1pPr marL="174625" indent="-174625">
              <a:buClr>
                <a:srgbClr val="007AA6"/>
              </a:buClr>
              <a:buFont typeface="Arial" pitchFamily="34" charset="0"/>
              <a:buNone/>
              <a:defRPr/>
            </a:lvl1pPr>
            <a:lvl2pPr marL="174625" indent="-173038">
              <a:buClr>
                <a:srgbClr val="007AA6"/>
              </a:buClr>
              <a:buFont typeface="Arial" pitchFamily="34" charset="0"/>
              <a:buNone/>
              <a:defRPr sz="22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460431" y="6356350"/>
            <a:ext cx="432743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defRPr>
            </a:lvl1pPr>
          </a:lstStyle>
          <a:p>
            <a:fld id="{1E6288EA-60DC-4854-8116-4877A252A687}" type="slidenum">
              <a:rPr lang="en-GB" smtClean="0">
                <a:latin typeface="Gill Sans MT"/>
                <a:cs typeface="Gill Sans MT"/>
              </a:rPr>
              <a:pPr/>
              <a:t>‹#›</a:t>
            </a:fld>
            <a:endParaRPr lang="en-GB" dirty="0">
              <a:latin typeface="Gill Sans MT"/>
              <a:cs typeface="Gill Sans MT"/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 userDrawn="1">
            <p:ph type="title"/>
          </p:nvPr>
        </p:nvSpPr>
        <p:spPr>
          <a:xfrm>
            <a:off x="467544" y="476250"/>
            <a:ext cx="7272808" cy="70643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292080" y="6376243"/>
            <a:ext cx="3039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51" y="5357166"/>
            <a:ext cx="1373900" cy="145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20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IG01S0002_Template_images-for-Word_Numbers_P5V012.jpg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>
          <a:xfrm>
            <a:off x="8676456" y="6340493"/>
            <a:ext cx="395536" cy="360040"/>
          </a:xfrm>
          <a:prstGeom prst="rect">
            <a:avLst/>
          </a:prstGeom>
        </p:spPr>
      </p:pic>
      <p:pic>
        <p:nvPicPr>
          <p:cNvPr id="10" name="Picture 9" descr="HIG01S0002_Template_images-for-Word_P5V01.jp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9834" y="466741"/>
            <a:ext cx="9134166" cy="130383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827088" y="1628775"/>
            <a:ext cx="3802062" cy="4205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781550" y="1628775"/>
            <a:ext cx="3802063" cy="4205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460431" y="6356350"/>
            <a:ext cx="432743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defRPr>
            </a:lvl1pPr>
          </a:lstStyle>
          <a:p>
            <a:fld id="{1E6288EA-60DC-4854-8116-4877A252A687}" type="slidenum">
              <a:rPr lang="en-GB" smtClean="0">
                <a:latin typeface="Gill Sans MT"/>
                <a:cs typeface="Gill Sans MT"/>
              </a:rPr>
              <a:pPr/>
              <a:t>‹#›</a:t>
            </a:fld>
            <a:endParaRPr lang="en-GB" dirty="0">
              <a:latin typeface="Gill Sans MT"/>
              <a:cs typeface="Gill Sans MT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 userDrawn="1">
            <p:ph type="title"/>
          </p:nvPr>
        </p:nvSpPr>
        <p:spPr>
          <a:xfrm>
            <a:off x="827088" y="476250"/>
            <a:ext cx="6913264" cy="706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292080" y="6376243"/>
            <a:ext cx="3039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pic>
        <p:nvPicPr>
          <p:cNvPr id="11" name="Picture 10" descr="HEA_Logo_Primary_Blue_RGB.png"/>
          <p:cNvPicPr>
            <a:picLocks noChangeAspect="1"/>
          </p:cNvPicPr>
          <p:nvPr userDrawn="1"/>
        </p:nvPicPr>
        <p:blipFill>
          <a:blip r:embed="rId4" cstate="email"/>
          <a:stretch>
            <a:fillRect/>
          </a:stretch>
        </p:blipFill>
        <p:spPr>
          <a:xfrm>
            <a:off x="7783896" y="332656"/>
            <a:ext cx="928688" cy="9163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IG01S0002_Template_images-for-Word_Numbers_P5V012.jpg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>
          <a:xfrm>
            <a:off x="8676456" y="6340493"/>
            <a:ext cx="395536" cy="36004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 userDrawn="1">
            <p:ph type="pic" idx="1"/>
          </p:nvPr>
        </p:nvSpPr>
        <p:spPr>
          <a:xfrm>
            <a:off x="827584" y="1700808"/>
            <a:ext cx="7776864" cy="4546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460431" y="6356350"/>
            <a:ext cx="432743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defRPr>
            </a:lvl1pPr>
          </a:lstStyle>
          <a:p>
            <a:fld id="{1E6288EA-60DC-4854-8116-4877A252A687}" type="slidenum">
              <a:rPr lang="en-GB" smtClean="0">
                <a:latin typeface="Gill Sans MT"/>
                <a:cs typeface="Gill Sans MT"/>
              </a:rPr>
              <a:pPr/>
              <a:t>‹#›</a:t>
            </a:fld>
            <a:endParaRPr lang="en-GB" dirty="0">
              <a:latin typeface="Gill Sans MT"/>
              <a:cs typeface="Gill Sans MT"/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 userDrawn="1">
            <p:ph type="title"/>
          </p:nvPr>
        </p:nvSpPr>
        <p:spPr>
          <a:xfrm>
            <a:off x="827088" y="476250"/>
            <a:ext cx="6913264" cy="706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292080" y="6376243"/>
            <a:ext cx="3039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pic>
        <p:nvPicPr>
          <p:cNvPr id="8" name="Picture 7" descr="HEA_Logo_Primary_Blue_RGB.pn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7783896" y="332656"/>
            <a:ext cx="928688" cy="9163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IG01S0002_Template_images-for-Word_Numbers_P5V012.jpg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>
          <a:xfrm>
            <a:off x="8676456" y="6340493"/>
            <a:ext cx="395536" cy="360040"/>
          </a:xfrm>
          <a:prstGeom prst="rect">
            <a:avLst/>
          </a:prstGeom>
        </p:spPr>
      </p:pic>
      <p:pic>
        <p:nvPicPr>
          <p:cNvPr id="10" name="Picture 9" descr="HIG01S0002_Template_images-for-Word_P5V01.jp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9834" y="466741"/>
            <a:ext cx="9134166" cy="130383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 userDrawn="1">
            <p:ph type="body" sz="half" idx="1"/>
          </p:nvPr>
        </p:nvSpPr>
        <p:spPr>
          <a:xfrm>
            <a:off x="827088" y="1628775"/>
            <a:ext cx="3802062" cy="4205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lipArt Placeholder 3"/>
          <p:cNvSpPr>
            <a:spLocks noGrp="1"/>
          </p:cNvSpPr>
          <p:nvPr userDrawn="1">
            <p:ph type="clipArt" sz="half" idx="2"/>
          </p:nvPr>
        </p:nvSpPr>
        <p:spPr>
          <a:xfrm>
            <a:off x="4781550" y="1628775"/>
            <a:ext cx="3802063" cy="4205288"/>
          </a:xfrm>
        </p:spPr>
        <p:txBody>
          <a:bodyPr/>
          <a:lstStyle/>
          <a:p>
            <a:r>
              <a:rPr lang="en-US" dirty="0" smtClean="0"/>
              <a:t>Click icon to add clip art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460431" y="6356350"/>
            <a:ext cx="432743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defRPr>
            </a:lvl1pPr>
          </a:lstStyle>
          <a:p>
            <a:fld id="{1E6288EA-60DC-4854-8116-4877A252A687}" type="slidenum">
              <a:rPr lang="en-GB" smtClean="0">
                <a:latin typeface="Gill Sans MT"/>
                <a:cs typeface="Gill Sans MT"/>
              </a:rPr>
              <a:pPr/>
              <a:t>‹#›</a:t>
            </a:fld>
            <a:endParaRPr lang="en-GB" dirty="0">
              <a:latin typeface="Gill Sans MT"/>
              <a:cs typeface="Gill Sans MT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 userDrawn="1">
            <p:ph type="title"/>
          </p:nvPr>
        </p:nvSpPr>
        <p:spPr>
          <a:xfrm>
            <a:off x="827088" y="476250"/>
            <a:ext cx="6913264" cy="706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292080" y="6376243"/>
            <a:ext cx="3039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pic>
        <p:nvPicPr>
          <p:cNvPr id="11" name="Picture 10" descr="HEA_Logo_Primary_Blue_RGB.png"/>
          <p:cNvPicPr>
            <a:picLocks noChangeAspect="1"/>
          </p:cNvPicPr>
          <p:nvPr userDrawn="1"/>
        </p:nvPicPr>
        <p:blipFill>
          <a:blip r:embed="rId4" cstate="email"/>
          <a:stretch>
            <a:fillRect/>
          </a:stretch>
        </p:blipFill>
        <p:spPr>
          <a:xfrm>
            <a:off x="7783896" y="332656"/>
            <a:ext cx="928688" cy="9163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IG01S0002_Template_images-for-Word_Numbers_P5V012.jpg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>
          <a:xfrm>
            <a:off x="8676456" y="6340493"/>
            <a:ext cx="395536" cy="360040"/>
          </a:xfrm>
          <a:prstGeom prst="rect">
            <a:avLst/>
          </a:prstGeom>
        </p:spPr>
      </p:pic>
      <p:pic>
        <p:nvPicPr>
          <p:cNvPr id="10" name="Picture 9" descr="HIG01S0002_Template_images-for-Word_P5V01.jp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9834" y="466741"/>
            <a:ext cx="9134166" cy="130383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 userDrawn="1">
            <p:ph type="body" sz="half" idx="1"/>
          </p:nvPr>
        </p:nvSpPr>
        <p:spPr>
          <a:xfrm>
            <a:off x="827088" y="1628775"/>
            <a:ext cx="3802062" cy="4205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hart Placeholder 3"/>
          <p:cNvSpPr>
            <a:spLocks noGrp="1"/>
          </p:cNvSpPr>
          <p:nvPr userDrawn="1">
            <p:ph type="chart" sz="half" idx="2"/>
          </p:nvPr>
        </p:nvSpPr>
        <p:spPr>
          <a:xfrm>
            <a:off x="4781550" y="1628775"/>
            <a:ext cx="3802063" cy="4205288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292080" y="6376243"/>
            <a:ext cx="3039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460431" y="6356350"/>
            <a:ext cx="432743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defRPr>
            </a:lvl1pPr>
          </a:lstStyle>
          <a:p>
            <a:fld id="{1E6288EA-60DC-4854-8116-4877A252A687}" type="slidenum">
              <a:rPr lang="en-GB" smtClean="0">
                <a:latin typeface="Gill Sans MT"/>
                <a:cs typeface="Gill Sans MT"/>
              </a:rPr>
              <a:pPr/>
              <a:t>‹#›</a:t>
            </a:fld>
            <a:endParaRPr lang="en-GB" dirty="0">
              <a:latin typeface="Gill Sans MT"/>
              <a:cs typeface="Gill Sans MT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 userDrawn="1">
            <p:ph type="title"/>
          </p:nvPr>
        </p:nvSpPr>
        <p:spPr>
          <a:xfrm>
            <a:off x="827088" y="476250"/>
            <a:ext cx="6913264" cy="706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pic>
        <p:nvPicPr>
          <p:cNvPr id="11" name="Picture 10" descr="HEA_Logo_Primary_Blue_RGB.png"/>
          <p:cNvPicPr>
            <a:picLocks noChangeAspect="1"/>
          </p:cNvPicPr>
          <p:nvPr userDrawn="1"/>
        </p:nvPicPr>
        <p:blipFill>
          <a:blip r:embed="rId4" cstate="email"/>
          <a:stretch>
            <a:fillRect/>
          </a:stretch>
        </p:blipFill>
        <p:spPr>
          <a:xfrm>
            <a:off x="7783896" y="332656"/>
            <a:ext cx="928688" cy="9163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IG01S0002_Template_images-for-Word_Numbers_P5V012.jpg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>
          <a:xfrm>
            <a:off x="8676456" y="6340493"/>
            <a:ext cx="395536" cy="360040"/>
          </a:xfrm>
          <a:prstGeom prst="rect">
            <a:avLst/>
          </a:prstGeom>
        </p:spPr>
      </p:pic>
      <p:pic>
        <p:nvPicPr>
          <p:cNvPr id="10" name="Picture 9" descr="HIG01S0002_Template_images-for-Word_P5V01.jp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9834" y="466741"/>
            <a:ext cx="9134166" cy="1303830"/>
          </a:xfrm>
          <a:prstGeom prst="rect">
            <a:avLst/>
          </a:prstGeom>
        </p:spPr>
      </p:pic>
      <p:sp>
        <p:nvSpPr>
          <p:cNvPr id="3" name="Chart Placeholder 2"/>
          <p:cNvSpPr>
            <a:spLocks noGrp="1"/>
          </p:cNvSpPr>
          <p:nvPr userDrawn="1">
            <p:ph type="chart" idx="1"/>
          </p:nvPr>
        </p:nvSpPr>
        <p:spPr>
          <a:xfrm>
            <a:off x="827088" y="1628775"/>
            <a:ext cx="7756525" cy="4205288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460431" y="6356350"/>
            <a:ext cx="432743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defRPr>
            </a:lvl1pPr>
          </a:lstStyle>
          <a:p>
            <a:fld id="{1E6288EA-60DC-4854-8116-4877A252A687}" type="slidenum">
              <a:rPr lang="en-GB" smtClean="0">
                <a:latin typeface="Gill Sans MT"/>
                <a:cs typeface="Gill Sans MT"/>
              </a:rPr>
              <a:pPr/>
              <a:t>‹#›</a:t>
            </a:fld>
            <a:endParaRPr lang="en-GB" dirty="0">
              <a:latin typeface="Gill Sans MT"/>
              <a:cs typeface="Gill Sans MT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 userDrawn="1">
            <p:ph type="title"/>
          </p:nvPr>
        </p:nvSpPr>
        <p:spPr>
          <a:xfrm>
            <a:off x="827088" y="476250"/>
            <a:ext cx="6913264" cy="706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292080" y="6376243"/>
            <a:ext cx="3039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pic>
        <p:nvPicPr>
          <p:cNvPr id="8" name="Picture 7" descr="HEA_Logo_Primary_Blue_RGB.png"/>
          <p:cNvPicPr>
            <a:picLocks noChangeAspect="1"/>
          </p:cNvPicPr>
          <p:nvPr userDrawn="1"/>
        </p:nvPicPr>
        <p:blipFill>
          <a:blip r:embed="rId4" cstate="email"/>
          <a:stretch>
            <a:fillRect/>
          </a:stretch>
        </p:blipFill>
        <p:spPr>
          <a:xfrm>
            <a:off x="7783896" y="332656"/>
            <a:ext cx="928688" cy="9163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Red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157192"/>
            <a:ext cx="8748000" cy="1224136"/>
          </a:xfrm>
          <a:prstGeom prst="rect">
            <a:avLst/>
          </a:prstGeom>
          <a:solidFill>
            <a:srgbClr val="AD08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Picture 4" descr="HIG01S0002_Template_G#70013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471399" y="5373216"/>
            <a:ext cx="7986194" cy="466345"/>
          </a:xfrm>
          <a:prstGeom prst="rect">
            <a:avLst/>
          </a:prstGeom>
        </p:spPr>
      </p:pic>
      <p:sp>
        <p:nvSpPr>
          <p:cNvPr id="6" name="Rectangle 4"/>
          <p:cNvSpPr>
            <a:spLocks noGrp="1" noChangeArrowheads="1"/>
          </p:cNvSpPr>
          <p:nvPr userDrawn="1">
            <p:ph type="title"/>
          </p:nvPr>
        </p:nvSpPr>
        <p:spPr>
          <a:xfrm>
            <a:off x="827088" y="5157192"/>
            <a:ext cx="6985272" cy="5760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292080" y="5877272"/>
            <a:ext cx="3039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pic>
        <p:nvPicPr>
          <p:cNvPr id="9" name="Picture 8" descr="HEA_Logo_Primary_Blue_RGB.pn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7333200" y="360000"/>
            <a:ext cx="1432563" cy="141122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Green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157192"/>
            <a:ext cx="8748464" cy="1224136"/>
          </a:xfrm>
          <a:prstGeom prst="rect">
            <a:avLst/>
          </a:prstGeom>
          <a:solidFill>
            <a:srgbClr val="00A1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 descr="HIG01S0002_Template_G#70013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467544" y="5373216"/>
            <a:ext cx="7920880" cy="466345"/>
          </a:xfrm>
          <a:prstGeom prst="rect">
            <a:avLst/>
          </a:prstGeom>
        </p:spPr>
      </p:pic>
      <p:sp>
        <p:nvSpPr>
          <p:cNvPr id="5" name="Rectangle 4"/>
          <p:cNvSpPr>
            <a:spLocks noGrp="1" noChangeArrowheads="1"/>
          </p:cNvSpPr>
          <p:nvPr userDrawn="1">
            <p:ph type="title"/>
          </p:nvPr>
        </p:nvSpPr>
        <p:spPr>
          <a:xfrm>
            <a:off x="827088" y="5157192"/>
            <a:ext cx="6985272" cy="5760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292080" y="5877272"/>
            <a:ext cx="3039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pic>
        <p:nvPicPr>
          <p:cNvPr id="7" name="Picture 6" descr="HEA_Logo_Primary_Blue_RGB.pn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7333200" y="360000"/>
            <a:ext cx="1432563" cy="141122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Orang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157192"/>
            <a:ext cx="8748000" cy="1224136"/>
          </a:xfrm>
          <a:prstGeom prst="rect">
            <a:avLst/>
          </a:prstGeom>
          <a:solidFill>
            <a:srgbClr val="EC7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 descr="HIG01S0002_Template_G#70013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467544" y="5373216"/>
            <a:ext cx="7920880" cy="466345"/>
          </a:xfrm>
          <a:prstGeom prst="rect">
            <a:avLst/>
          </a:prstGeom>
        </p:spPr>
      </p:pic>
      <p:sp>
        <p:nvSpPr>
          <p:cNvPr id="5" name="Rectangle 4"/>
          <p:cNvSpPr>
            <a:spLocks noGrp="1" noChangeArrowheads="1"/>
          </p:cNvSpPr>
          <p:nvPr userDrawn="1">
            <p:ph type="title"/>
          </p:nvPr>
        </p:nvSpPr>
        <p:spPr>
          <a:xfrm>
            <a:off x="827088" y="5157192"/>
            <a:ext cx="6985272" cy="5760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292080" y="5877272"/>
            <a:ext cx="3039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pic>
        <p:nvPicPr>
          <p:cNvPr id="7" name="Picture 6" descr="HEA_Logo_Primary_Blue_RGB.pn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7333200" y="360000"/>
            <a:ext cx="1432563" cy="141122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Blu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157192"/>
            <a:ext cx="8748464" cy="1224136"/>
          </a:xfrm>
          <a:prstGeom prst="rect">
            <a:avLst/>
          </a:prstGeom>
          <a:solidFill>
            <a:srgbClr val="007A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 descr="HIG01S0002_Template_G#70013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467544" y="5373216"/>
            <a:ext cx="7920880" cy="466345"/>
          </a:xfrm>
          <a:prstGeom prst="rect">
            <a:avLst/>
          </a:prstGeom>
        </p:spPr>
      </p:pic>
      <p:sp>
        <p:nvSpPr>
          <p:cNvPr id="5" name="Rectangle 4"/>
          <p:cNvSpPr>
            <a:spLocks noGrp="1" noChangeArrowheads="1"/>
          </p:cNvSpPr>
          <p:nvPr userDrawn="1">
            <p:ph type="title"/>
          </p:nvPr>
        </p:nvSpPr>
        <p:spPr>
          <a:xfrm>
            <a:off x="827088" y="5157192"/>
            <a:ext cx="6985272" cy="5760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292080" y="5877272"/>
            <a:ext cx="3039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pic>
        <p:nvPicPr>
          <p:cNvPr id="8" name="Picture 7" descr="HEA_Logo_Primary_Blue_RGB.pn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7333200" y="360000"/>
            <a:ext cx="1432563" cy="141122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owerpoint_background-image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4149080"/>
            <a:ext cx="8748464" cy="2304016"/>
          </a:xfrm>
          <a:prstGeom prst="rect">
            <a:avLst/>
          </a:prstGeom>
          <a:solidFill>
            <a:srgbClr val="007AA6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 descr="HEA_Logo_Primary_Blue_RGB.pn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7333479" y="332656"/>
            <a:ext cx="1432563" cy="1411227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 userDrawn="1">
            <p:ph type="body" sz="quarter" idx="10"/>
          </p:nvPr>
        </p:nvSpPr>
        <p:spPr>
          <a:xfrm>
            <a:off x="251520" y="5660926"/>
            <a:ext cx="8424936" cy="360362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51520" y="6020966"/>
            <a:ext cx="5544616" cy="432370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6228184" y="6020966"/>
            <a:ext cx="2447850" cy="432370"/>
          </a:xfrm>
        </p:spPr>
        <p:txBody>
          <a:bodyPr/>
          <a:lstStyle>
            <a:lvl1pPr algn="r"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Insert Date Here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4149080"/>
            <a:ext cx="8424936" cy="1368152"/>
          </a:xfrm>
        </p:spPr>
        <p:txBody>
          <a:bodyPr wrap="square" anchor="t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Title Slide 2 - Bigger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owerpoint_background-image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3645024"/>
            <a:ext cx="8748464" cy="2808072"/>
          </a:xfrm>
          <a:prstGeom prst="rect">
            <a:avLst/>
          </a:prstGeom>
          <a:solidFill>
            <a:srgbClr val="007AA6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 descr="HEA_Logo_Primary_Blue_RGB.pn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7333479" y="332656"/>
            <a:ext cx="1432563" cy="1411227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 userDrawn="1">
            <p:ph type="body" sz="quarter" idx="10"/>
          </p:nvPr>
        </p:nvSpPr>
        <p:spPr>
          <a:xfrm>
            <a:off x="251520" y="5660926"/>
            <a:ext cx="8424936" cy="360362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51520" y="6020966"/>
            <a:ext cx="5544616" cy="432370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6228184" y="6020966"/>
            <a:ext cx="2447850" cy="432370"/>
          </a:xfrm>
        </p:spPr>
        <p:txBody>
          <a:bodyPr/>
          <a:lstStyle>
            <a:lvl1pPr algn="r"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Insert Date Here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3717032"/>
            <a:ext cx="8424936" cy="1800200"/>
          </a:xfrm>
        </p:spPr>
        <p:txBody>
          <a:bodyPr wrap="square" anchor="t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owerpoint_background-image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7384"/>
            <a:ext cx="9144000" cy="68580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4149080"/>
            <a:ext cx="8748464" cy="2304016"/>
          </a:xfrm>
          <a:prstGeom prst="rect">
            <a:avLst/>
          </a:prstGeom>
          <a:solidFill>
            <a:srgbClr val="007AA6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51520" y="5660926"/>
            <a:ext cx="8424936" cy="360362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51520" y="6020966"/>
            <a:ext cx="5544616" cy="432370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6228184" y="6020966"/>
            <a:ext cx="2447850" cy="432370"/>
          </a:xfrm>
        </p:spPr>
        <p:txBody>
          <a:bodyPr/>
          <a:lstStyle>
            <a:lvl1pPr algn="r"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Insert Date Here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4149080"/>
            <a:ext cx="8424936" cy="1368152"/>
          </a:xfrm>
        </p:spPr>
        <p:txBody>
          <a:bodyPr anchor="t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894" y="-36359"/>
            <a:ext cx="1123106" cy="11917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 Title Slide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EA_Logo_Primary_Blue_RGB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7333479" y="332656"/>
            <a:ext cx="1432563" cy="1411227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4149080"/>
            <a:ext cx="8748464" cy="2304016"/>
          </a:xfrm>
          <a:prstGeom prst="rect">
            <a:avLst/>
          </a:prstGeom>
          <a:solidFill>
            <a:srgbClr val="007AA6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GB" dirty="0"/>
          </a:p>
        </p:txBody>
      </p:sp>
      <p:sp>
        <p:nvSpPr>
          <p:cNvPr id="15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4149080"/>
            <a:ext cx="8424936" cy="1368152"/>
          </a:xfrm>
        </p:spPr>
        <p:txBody>
          <a:bodyPr wrap="square" anchor="t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51520" y="5660926"/>
            <a:ext cx="8424936" cy="360362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51520" y="6020966"/>
            <a:ext cx="5544616" cy="432370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6228184" y="6020966"/>
            <a:ext cx="2447850" cy="432370"/>
          </a:xfrm>
        </p:spPr>
        <p:txBody>
          <a:bodyPr/>
          <a:lstStyle>
            <a:lvl1pPr algn="r"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Insert Date Here</a:t>
            </a:r>
          </a:p>
        </p:txBody>
      </p:sp>
    </p:spTree>
    <p:extLst>
      <p:ext uri="{BB962C8B-B14F-4D97-AF65-F5344CB8AC3E}">
        <p14:creationId xmlns:p14="http://schemas.microsoft.com/office/powerpoint/2010/main" val="3568772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EA Title Slide No Image - Bigger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EA_Logo_Primary_Blue_RGB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7333479" y="332656"/>
            <a:ext cx="1432563" cy="1411227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3645024"/>
            <a:ext cx="8748464" cy="2808072"/>
          </a:xfrm>
          <a:prstGeom prst="rect">
            <a:avLst/>
          </a:prstGeom>
          <a:solidFill>
            <a:srgbClr val="007AA6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3717032"/>
            <a:ext cx="8424936" cy="1800200"/>
          </a:xfrm>
        </p:spPr>
        <p:txBody>
          <a:bodyPr wrap="square" anchor="t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51520" y="5660926"/>
            <a:ext cx="8424936" cy="360362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51520" y="6020966"/>
            <a:ext cx="5544616" cy="432370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6228184" y="6020966"/>
            <a:ext cx="2447850" cy="432370"/>
          </a:xfrm>
        </p:spPr>
        <p:txBody>
          <a:bodyPr/>
          <a:lstStyle>
            <a:lvl1pPr algn="r"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Insert Date Here</a:t>
            </a:r>
          </a:p>
        </p:txBody>
      </p:sp>
    </p:spTree>
    <p:extLst>
      <p:ext uri="{BB962C8B-B14F-4D97-AF65-F5344CB8AC3E}">
        <p14:creationId xmlns:p14="http://schemas.microsoft.com/office/powerpoint/2010/main" val="390615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IG01S0002_Template_images-for-Word_Numbers_P5V012.jpg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>
          <a:xfrm>
            <a:off x="8676456" y="6340493"/>
            <a:ext cx="395536" cy="360040"/>
          </a:xfrm>
          <a:prstGeom prst="rect">
            <a:avLst/>
          </a:prstGeom>
        </p:spPr>
      </p:pic>
      <p:pic>
        <p:nvPicPr>
          <p:cNvPr id="10" name="Picture 9" descr="HIG01S0002_Template_images-for-Word_P5V01.jp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9834" y="466741"/>
            <a:ext cx="9134166" cy="1303830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460431" y="6356350"/>
            <a:ext cx="432743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defRPr>
            </a:lvl1pPr>
          </a:lstStyle>
          <a:p>
            <a:fld id="{1E6288EA-60DC-4854-8116-4877A252A687}" type="slidenum">
              <a:rPr lang="en-GB" smtClean="0">
                <a:latin typeface="Gill Sans MT"/>
                <a:cs typeface="Gill Sans MT"/>
              </a:rPr>
              <a:pPr/>
              <a:t>‹#›</a:t>
            </a:fld>
            <a:endParaRPr lang="en-GB" dirty="0">
              <a:latin typeface="Gill Sans MT"/>
              <a:cs typeface="Gill Sans MT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 userDrawn="1">
            <p:ph type="title"/>
          </p:nvPr>
        </p:nvSpPr>
        <p:spPr>
          <a:xfrm>
            <a:off x="827088" y="476250"/>
            <a:ext cx="6913264" cy="70643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292080" y="6376243"/>
            <a:ext cx="3039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pic>
        <p:nvPicPr>
          <p:cNvPr id="8" name="Picture 7" descr="HEA_Logo_Primary_Blue_RGB.png"/>
          <p:cNvPicPr>
            <a:picLocks noChangeAspect="1"/>
          </p:cNvPicPr>
          <p:nvPr userDrawn="1"/>
        </p:nvPicPr>
        <p:blipFill>
          <a:blip r:embed="rId4" cstate="email"/>
          <a:stretch>
            <a:fillRect/>
          </a:stretch>
        </p:blipFill>
        <p:spPr>
          <a:xfrm>
            <a:off x="7783896" y="332656"/>
            <a:ext cx="928688" cy="9163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HEA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IG01S0002_Template_images-for-Word_Numbers_P5V012.jpg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>
          <a:xfrm>
            <a:off x="8676456" y="6340493"/>
            <a:ext cx="395536" cy="360040"/>
          </a:xfrm>
          <a:prstGeom prst="rect">
            <a:avLst/>
          </a:prstGeom>
        </p:spPr>
      </p:pic>
      <p:sp>
        <p:nvSpPr>
          <p:cNvPr id="3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460431" y="6356350"/>
            <a:ext cx="432743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defRPr>
            </a:lvl1pPr>
          </a:lstStyle>
          <a:p>
            <a:fld id="{1E6288EA-60DC-4854-8116-4877A252A687}" type="slidenum">
              <a:rPr lang="en-GB" smtClean="0">
                <a:latin typeface="Gill Sans MT"/>
                <a:cs typeface="Gill Sans MT"/>
              </a:rPr>
              <a:pPr/>
              <a:t>‹#›</a:t>
            </a:fld>
            <a:endParaRPr lang="en-GB" dirty="0">
              <a:latin typeface="Gill Sans MT"/>
              <a:cs typeface="Gill Sans MT"/>
            </a:endParaRPr>
          </a:p>
        </p:txBody>
      </p:sp>
      <p:sp>
        <p:nvSpPr>
          <p:cNvPr id="9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292080" y="6376243"/>
            <a:ext cx="3039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pic>
        <p:nvPicPr>
          <p:cNvPr id="6" name="Picture 5" descr="HEA_Logo_Primary_Blue_RGB.pn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7783896" y="332656"/>
            <a:ext cx="928688" cy="9163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IG01S0002_Template_images-for-Word_Numbers_P5V012.jpg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>
          <a:xfrm>
            <a:off x="8676456" y="6340493"/>
            <a:ext cx="395536" cy="36004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467544" y="1628775"/>
            <a:ext cx="8116069" cy="4205288"/>
          </a:xfrm>
        </p:spPr>
        <p:txBody>
          <a:bodyPr/>
          <a:lstStyle>
            <a:lvl1pPr marL="174625" indent="-174625">
              <a:buClr>
                <a:srgbClr val="007AA6"/>
              </a:buClr>
              <a:buFont typeface="Arial" pitchFamily="34" charset="0"/>
              <a:buNone/>
              <a:defRPr/>
            </a:lvl1pPr>
            <a:lvl2pPr marL="174625" indent="-173038">
              <a:buClr>
                <a:srgbClr val="007AA6"/>
              </a:buClr>
              <a:buFont typeface="Arial" pitchFamily="34" charset="0"/>
              <a:buNone/>
              <a:defRPr sz="22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460431" y="6356350"/>
            <a:ext cx="432743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defRPr>
            </a:lvl1pPr>
          </a:lstStyle>
          <a:p>
            <a:fld id="{1E6288EA-60DC-4854-8116-4877A252A687}" type="slidenum">
              <a:rPr lang="en-GB" smtClean="0">
                <a:latin typeface="Gill Sans MT"/>
                <a:cs typeface="Gill Sans MT"/>
              </a:rPr>
              <a:pPr/>
              <a:t>‹#›</a:t>
            </a:fld>
            <a:endParaRPr lang="en-GB" dirty="0">
              <a:latin typeface="Gill Sans MT"/>
              <a:cs typeface="Gill Sans MT"/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 userDrawn="1">
            <p:ph type="title"/>
          </p:nvPr>
        </p:nvSpPr>
        <p:spPr>
          <a:xfrm>
            <a:off x="467544" y="476250"/>
            <a:ext cx="7272808" cy="70643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292080" y="6376243"/>
            <a:ext cx="3039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596" y="116632"/>
            <a:ext cx="1373900" cy="1457894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B050">
            <a:alpha val="2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476250"/>
            <a:ext cx="777736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628775"/>
            <a:ext cx="7756525" cy="420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92080" y="6356350"/>
            <a:ext cx="3039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0431" y="6356350"/>
            <a:ext cx="432743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defRPr>
            </a:lvl1pPr>
          </a:lstStyle>
          <a:p>
            <a:fld id="{1E6288EA-60DC-4854-8116-4877A252A687}" type="slidenum">
              <a:rPr lang="en-GB" smtClean="0">
                <a:latin typeface="Gill Sans MT"/>
                <a:cs typeface="Gill Sans MT"/>
              </a:rPr>
              <a:pPr/>
              <a:t>‹#›</a:t>
            </a:fld>
            <a:endParaRPr lang="en-GB" dirty="0">
              <a:latin typeface="Gill Sans MT"/>
              <a:cs typeface="Gill Sans M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6" r:id="rId3"/>
    <p:sldLayoutId id="2147483685" r:id="rId4"/>
    <p:sldLayoutId id="2147483687" r:id="rId5"/>
    <p:sldLayoutId id="2147483689" r:id="rId6"/>
    <p:sldLayoutId id="2147483652" r:id="rId7"/>
    <p:sldLayoutId id="2147483656" r:id="rId8"/>
    <p:sldLayoutId id="2147483651" r:id="rId9"/>
    <p:sldLayoutId id="2147483706" r:id="rId10"/>
    <p:sldLayoutId id="2147483653" r:id="rId11"/>
    <p:sldLayoutId id="2147483658" r:id="rId12"/>
    <p:sldLayoutId id="2147483672" r:id="rId13"/>
    <p:sldLayoutId id="2147483673" r:id="rId14"/>
    <p:sldLayoutId id="2147483674" r:id="rId15"/>
    <p:sldLayoutId id="2147483677" r:id="rId16"/>
    <p:sldLayoutId id="2147483678" r:id="rId17"/>
    <p:sldLayoutId id="2147483679" r:id="rId18"/>
    <p:sldLayoutId id="2147483680" r:id="rId19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0"/>
        </a:spcBef>
        <a:spcAft>
          <a:spcPts val="1200"/>
        </a:spcAft>
        <a:defRPr sz="2400">
          <a:solidFill>
            <a:schemeClr val="tx1"/>
          </a:solidFill>
          <a:latin typeface="Gill Sans MT" pitchFamily="34" charset="0"/>
          <a:ea typeface="+mn-ea"/>
          <a:cs typeface="+mn-cs"/>
        </a:defRPr>
      </a:lvl1pPr>
      <a:lvl2pPr marL="1588" algn="l" rtl="0" eaLnBrk="1" fontAlgn="base" hangingPunct="1">
        <a:spcBef>
          <a:spcPct val="0"/>
        </a:spcBef>
        <a:spcAft>
          <a:spcPts val="1000"/>
        </a:spcAft>
        <a:buClr>
          <a:srgbClr val="FAA634"/>
        </a:buClr>
        <a:buSzPct val="120000"/>
        <a:defRPr sz="2200">
          <a:solidFill>
            <a:schemeClr val="tx1"/>
          </a:solidFill>
          <a:latin typeface="Gill Sans MT" pitchFamily="34" charset="0"/>
        </a:defRPr>
      </a:lvl2pPr>
      <a:lvl3pPr marL="227013" indent="-223838" algn="l" rtl="0" eaLnBrk="1" fontAlgn="base" hangingPunct="1">
        <a:spcBef>
          <a:spcPct val="0"/>
        </a:spcBef>
        <a:spcAft>
          <a:spcPct val="0"/>
        </a:spcAft>
        <a:buClr>
          <a:srgbClr val="007AA6"/>
        </a:buClr>
        <a:buSzPct val="120000"/>
        <a:buChar char="•"/>
        <a:defRPr sz="1800">
          <a:solidFill>
            <a:schemeClr val="tx1"/>
          </a:solidFill>
          <a:latin typeface="Gill Sans MT" pitchFamily="34" charset="0"/>
        </a:defRPr>
      </a:lvl3pPr>
      <a:lvl4pPr marL="428625" indent="-200025" algn="l" rtl="0" eaLnBrk="1" fontAlgn="base" hangingPunct="1">
        <a:spcBef>
          <a:spcPct val="20000"/>
        </a:spcBef>
        <a:spcAft>
          <a:spcPct val="0"/>
        </a:spcAft>
        <a:buClr>
          <a:srgbClr val="007AA6"/>
        </a:buClr>
        <a:buSzPct val="120000"/>
        <a:buChar char="•"/>
        <a:defRPr sz="1800">
          <a:solidFill>
            <a:schemeClr val="tx1"/>
          </a:solidFill>
          <a:latin typeface="Gill Sans MT" pitchFamily="34" charset="0"/>
        </a:defRPr>
      </a:lvl4pPr>
      <a:lvl5pPr marL="646113" indent="-215900" algn="l" rtl="0" eaLnBrk="1" fontAlgn="base" hangingPunct="1">
        <a:spcBef>
          <a:spcPct val="20000"/>
        </a:spcBef>
        <a:spcAft>
          <a:spcPct val="0"/>
        </a:spcAft>
        <a:buClr>
          <a:srgbClr val="007AA6"/>
        </a:buClr>
        <a:buSzPct val="120000"/>
        <a:buChar char="•"/>
        <a:defRPr sz="1800">
          <a:solidFill>
            <a:schemeClr val="tx1"/>
          </a:solidFill>
          <a:latin typeface="Gill Sans MT" pitchFamily="34" charset="0"/>
        </a:defRPr>
      </a:lvl5pPr>
      <a:lvl6pPr marL="1103313" indent="-215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20000"/>
        <a:buChar char="•"/>
        <a:defRPr sz="1600">
          <a:solidFill>
            <a:schemeClr val="folHlink"/>
          </a:solidFill>
          <a:latin typeface="+mn-lt"/>
        </a:defRPr>
      </a:lvl6pPr>
      <a:lvl7pPr marL="1560513" indent="-215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20000"/>
        <a:buChar char="•"/>
        <a:defRPr sz="1600">
          <a:solidFill>
            <a:schemeClr val="folHlink"/>
          </a:solidFill>
          <a:latin typeface="+mn-lt"/>
        </a:defRPr>
      </a:lvl7pPr>
      <a:lvl8pPr marL="2017713" indent="-215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20000"/>
        <a:buChar char="•"/>
        <a:defRPr sz="1600">
          <a:solidFill>
            <a:schemeClr val="folHlink"/>
          </a:solidFill>
          <a:latin typeface="+mn-lt"/>
        </a:defRPr>
      </a:lvl8pPr>
      <a:lvl9pPr marL="2474913" indent="-215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20000"/>
        <a:buChar char="•"/>
        <a:defRPr sz="16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pauline.hanesworth@heacademy.ac.uk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Relationship Id="rId5" Type="http://schemas.openxmlformats.org/officeDocument/2006/relationships/hyperlink" Target="https://my.heacademy.ac.uk/" TargetMode="External"/><Relationship Id="rId4" Type="http://schemas.openxmlformats.org/officeDocument/2006/relationships/hyperlink" Target="https://www.heacademy.ac.uk/node/1101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4000" dirty="0" smtClean="0"/>
              <a:t>What is embedding equality and diversity in the curriculum?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4000" dirty="0" smtClean="0"/>
              <a:t>What is the framework for embedding equality and diversity in the curriculum?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4000" dirty="0" smtClean="0"/>
              <a:t>How can we use it?</a:t>
            </a:r>
            <a:endParaRPr lang="en-GB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E6288EA-60DC-4854-8116-4877A252A687}" type="slidenum">
              <a:rPr lang="en-GB" smtClean="0">
                <a:latin typeface="Gill Sans MT"/>
                <a:cs typeface="Gill Sans MT"/>
              </a:rPr>
              <a:pPr/>
              <a:t>1</a:t>
            </a:fld>
            <a:endParaRPr lang="en-GB" dirty="0">
              <a:latin typeface="Gill Sans MT"/>
              <a:cs typeface="Gill Sans M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Project and Framework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2083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68144" y="3284984"/>
            <a:ext cx="2736304" cy="2581040"/>
          </a:xfrm>
        </p:spPr>
        <p:txBody>
          <a:bodyPr/>
          <a:lstStyle/>
          <a:p>
            <a:pPr marL="342900" indent="-342900">
              <a:spcAft>
                <a:spcPts val="4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Understanding and Exposure</a:t>
            </a:r>
          </a:p>
          <a:p>
            <a:pPr marL="342900" indent="-342900">
              <a:spcAft>
                <a:spcPts val="4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Interaction</a:t>
            </a:r>
          </a:p>
          <a:p>
            <a:pPr marL="342900" indent="-342900">
              <a:spcAft>
                <a:spcPts val="4200"/>
              </a:spcAft>
              <a:buFont typeface="Arial" panose="020B0604020202020204" pitchFamily="34" charset="0"/>
              <a:buChar char="•"/>
            </a:pPr>
            <a:r>
              <a:rPr lang="en-GB" dirty="0"/>
              <a:t>Self reflection</a:t>
            </a:r>
          </a:p>
          <a:p>
            <a:pPr marL="0" indent="0">
              <a:spcAft>
                <a:spcPts val="4200"/>
              </a:spcAft>
            </a:pP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E6288EA-60DC-4854-8116-4877A252A687}" type="slidenum">
              <a:rPr lang="en-GB" smtClean="0">
                <a:latin typeface="Gill Sans MT"/>
                <a:cs typeface="Gill Sans MT"/>
              </a:rPr>
              <a:pPr/>
              <a:t>10</a:t>
            </a:fld>
            <a:endParaRPr lang="en-GB" dirty="0">
              <a:latin typeface="Gill Sans MT"/>
              <a:cs typeface="Gill Sans MT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395536" y="476672"/>
            <a:ext cx="6552728" cy="1728192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4625" indent="-174625" algn="l" rtl="0" eaLnBrk="1" fontAlgn="base" hangingPunct="1">
              <a:spcBef>
                <a:spcPct val="0"/>
              </a:spcBef>
              <a:spcAft>
                <a:spcPts val="1200"/>
              </a:spcAft>
              <a:buClr>
                <a:srgbClr val="007AA6"/>
              </a:buClr>
              <a:buFont typeface="Arial" pitchFamily="34" charset="0"/>
              <a:buNone/>
              <a:defRPr sz="24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174625" indent="-173038" algn="l" rtl="0" eaLnBrk="1" fontAlgn="base" hangingPunct="1">
              <a:spcBef>
                <a:spcPct val="0"/>
              </a:spcBef>
              <a:spcAft>
                <a:spcPts val="1000"/>
              </a:spcAft>
              <a:buClr>
                <a:srgbClr val="007AA6"/>
              </a:buClr>
              <a:buSzPct val="120000"/>
              <a:buFont typeface="Arial" pitchFamily="34" charset="0"/>
              <a:buNone/>
              <a:defRPr sz="2200">
                <a:solidFill>
                  <a:schemeClr val="tx1"/>
                </a:solidFill>
                <a:latin typeface="Gill Sans MT" pitchFamily="34" charset="0"/>
              </a:defRPr>
            </a:lvl2pPr>
            <a:lvl3pPr marL="227013" indent="-223838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7AA6"/>
              </a:buClr>
              <a:buSzPct val="120000"/>
              <a:buChar char="•"/>
              <a:defRPr sz="1800">
                <a:solidFill>
                  <a:schemeClr val="tx1"/>
                </a:solidFill>
                <a:latin typeface="Gill Sans MT" pitchFamily="34" charset="0"/>
              </a:defRPr>
            </a:lvl3pPr>
            <a:lvl4pPr marL="428625" indent="-2000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AA6"/>
              </a:buClr>
              <a:buSzPct val="120000"/>
              <a:buChar char="•"/>
              <a:defRPr sz="1800">
                <a:solidFill>
                  <a:schemeClr val="tx1"/>
                </a:solidFill>
                <a:latin typeface="Gill Sans MT" pitchFamily="34" charset="0"/>
              </a:defRPr>
            </a:lvl4pPr>
            <a:lvl5pPr marL="646113" indent="-215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AA6"/>
              </a:buClr>
              <a:buSzPct val="120000"/>
              <a:buChar char="•"/>
              <a:defRPr sz="1800">
                <a:solidFill>
                  <a:schemeClr val="tx1"/>
                </a:solidFill>
                <a:latin typeface="Gill Sans MT" pitchFamily="34" charset="0"/>
              </a:defRPr>
            </a:lvl5pPr>
            <a:lvl6pPr marL="1103313" indent="-215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Char char="•"/>
              <a:defRPr sz="1600">
                <a:solidFill>
                  <a:schemeClr val="folHlink"/>
                </a:solidFill>
                <a:latin typeface="+mn-lt"/>
              </a:defRPr>
            </a:lvl6pPr>
            <a:lvl7pPr marL="1560513" indent="-215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Char char="•"/>
              <a:defRPr sz="1600">
                <a:solidFill>
                  <a:schemeClr val="folHlink"/>
                </a:solidFill>
                <a:latin typeface="+mn-lt"/>
              </a:defRPr>
            </a:lvl7pPr>
            <a:lvl8pPr marL="2017713" indent="-215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Char char="•"/>
              <a:defRPr sz="1600">
                <a:solidFill>
                  <a:schemeClr val="folHlink"/>
                </a:solidFill>
                <a:latin typeface="+mn-lt"/>
              </a:defRPr>
            </a:lvl8pPr>
            <a:lvl9pPr marL="2474913" indent="-215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Char char="•"/>
              <a:defRPr sz="1600">
                <a:solidFill>
                  <a:schemeClr val="folHlink"/>
                </a:solidFill>
                <a:latin typeface="+mn-lt"/>
              </a:defRPr>
            </a:lvl9pPr>
          </a:lstStyle>
          <a:p>
            <a:pPr marL="0" lvl="1" indent="0">
              <a:spcAft>
                <a:spcPts val="1200"/>
              </a:spcAft>
              <a:buSzTx/>
            </a:pPr>
            <a:r>
              <a:rPr lang="en-US" sz="2400" dirty="0" smtClean="0"/>
              <a:t>Embedding Diversity Inclusivity</a:t>
            </a:r>
            <a:r>
              <a:rPr lang="en-US" sz="2400" dirty="0"/>
              <a:t>: creating learning </a:t>
            </a:r>
            <a:r>
              <a:rPr lang="en-US" sz="2400" dirty="0" smtClean="0"/>
              <a:t>experiences which include considerations of cultural diversity through curriculum content, assessment design and pedagogical practices. </a:t>
            </a:r>
            <a:endParaRPr lang="en-GB" dirty="0"/>
          </a:p>
        </p:txBody>
      </p:sp>
      <p:pic>
        <p:nvPicPr>
          <p:cNvPr id="3074" name="Picture 2" descr="https://www.avma.org/KB/PublishingImages/Diversity-Network.png&#10;&#10;This picture includes a world around which are men and women clothed in various flags of the world." title="Picture to represent diversity inclusiv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335" y="2636912"/>
            <a:ext cx="4083769" cy="4083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443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774"/>
            <a:ext cx="8116069" cy="482456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Curriculum content:</a:t>
            </a:r>
          </a:p>
          <a:p>
            <a:pPr marL="814388" lvl="4" indent="-342900">
              <a:buFont typeface="Arial" panose="020B0604020202020204" pitchFamily="34" charset="0"/>
              <a:buChar char="•"/>
            </a:pPr>
            <a:r>
              <a:rPr lang="en-GB" dirty="0" smtClean="0"/>
              <a:t>What is taught? Consider syllabus material (e.g. texts, theories, laboratory experiments).</a:t>
            </a:r>
          </a:p>
          <a:p>
            <a:pPr marL="471488" lvl="4" indent="0">
              <a:buNone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Curriculum delivery</a:t>
            </a:r>
          </a:p>
          <a:p>
            <a:pPr marL="814388" lvl="4" indent="-342900">
              <a:buFont typeface="Arial" panose="020B0604020202020204" pitchFamily="34" charset="0"/>
              <a:buChar char="•"/>
            </a:pPr>
            <a:r>
              <a:rPr lang="en-GB" dirty="0" smtClean="0"/>
              <a:t>How is it taught? Consider mode of teaching (lecture, seminar, group-work, peer-learning), minutiae of teaching (what images are used to accompany teaching? What language is used?)</a:t>
            </a:r>
          </a:p>
          <a:p>
            <a:pPr marL="471488" lvl="4" indent="0">
              <a:buNone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Assessment and feedback</a:t>
            </a:r>
          </a:p>
          <a:p>
            <a:pPr marL="814388" lvl="4" indent="-342900">
              <a:buFont typeface="Arial" panose="020B0604020202020204" pitchFamily="34" charset="0"/>
              <a:buChar char="•"/>
            </a:pPr>
            <a:r>
              <a:rPr lang="en-GB" dirty="0" smtClean="0"/>
              <a:t>What is the content of the assessment? What type of assessment is it? How far is choice built in? How far is co-creation built in? What type of feedback is given? In what way (e.g. is it oral, written, group?)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E6288EA-60DC-4854-8116-4877A252A687}" type="slidenum">
              <a:rPr lang="en-GB" smtClean="0">
                <a:latin typeface="Gill Sans MT"/>
                <a:cs typeface="Gill Sans MT"/>
              </a:rPr>
              <a:pPr/>
              <a:t>11</a:t>
            </a:fld>
            <a:endParaRPr lang="en-GB" dirty="0">
              <a:latin typeface="Gill Sans MT"/>
              <a:cs typeface="Gill Sans M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Diversity Inclusivity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9613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24744"/>
            <a:ext cx="8208912" cy="4709319"/>
          </a:xfrm>
        </p:spPr>
        <p:txBody>
          <a:bodyPr/>
          <a:lstStyle/>
          <a:p>
            <a:r>
              <a:rPr lang="en-GB" sz="2000" dirty="0" smtClean="0"/>
              <a:t>In your groups:</a:t>
            </a:r>
          </a:p>
          <a:p>
            <a:pPr marL="514350" indent="-514350">
              <a:spcAft>
                <a:spcPts val="0"/>
              </a:spcAft>
              <a:buAutoNum type="romanLcPeriod"/>
            </a:pPr>
            <a:r>
              <a:rPr lang="en-GB" sz="2000" dirty="0" smtClean="0"/>
              <a:t>Thinking only about diversity inclusivity (interactivity, exposure and understanding, and self-reflection), think of concrete examples for how diversity inclusivity could be created.</a:t>
            </a:r>
          </a:p>
          <a:p>
            <a:pPr marL="514350" indent="-514350">
              <a:spcAft>
                <a:spcPts val="0"/>
              </a:spcAft>
              <a:buAutoNum type="romanLcPeriod"/>
            </a:pPr>
            <a:r>
              <a:rPr lang="en-GB" sz="2000" dirty="0" smtClean="0"/>
              <a:t>Come up with at least two examples per category of curriculum content, curriculum delivery and assessment and feedback.</a:t>
            </a:r>
          </a:p>
          <a:p>
            <a:pPr marL="514350" indent="-514350">
              <a:spcAft>
                <a:spcPts val="0"/>
              </a:spcAft>
              <a:buAutoNum type="romanLcPeriod"/>
            </a:pPr>
            <a:r>
              <a:rPr lang="en-GB" sz="2000" dirty="0" smtClean="0"/>
              <a:t>Write your examples on a post-it note with a statement as to your role in its implementation.</a:t>
            </a:r>
          </a:p>
          <a:p>
            <a:pPr marL="514350" indent="-514350">
              <a:buAutoNum type="romanLcPeriod"/>
            </a:pPr>
            <a:endParaRPr lang="en-GB" sz="200" dirty="0"/>
          </a:p>
          <a:p>
            <a:pPr marL="0" indent="0">
              <a:spcAft>
                <a:spcPts val="0"/>
              </a:spcAft>
            </a:pPr>
            <a:r>
              <a:rPr lang="en-GB" sz="2000" dirty="0" smtClean="0"/>
              <a:t>Example:</a:t>
            </a:r>
          </a:p>
          <a:p>
            <a:pPr marL="0" indent="0">
              <a:spcAft>
                <a:spcPts val="0"/>
              </a:spcAft>
            </a:pPr>
            <a:r>
              <a:rPr lang="en-GB" sz="2000" dirty="0" smtClean="0"/>
              <a:t>Curriculum content in Art and Design:</a:t>
            </a:r>
          </a:p>
          <a:p>
            <a:pPr marL="514350" indent="-514350">
              <a:buAutoNum type="romanLcPeriod"/>
            </a:pPr>
            <a:r>
              <a:rPr lang="en-GB" sz="2000" dirty="0" smtClean="0"/>
              <a:t>Idea: in a class on understanding current exhibitions, artwork and plays and their place in culture, students should decide on which exhibitions etc. they want to explore.</a:t>
            </a:r>
          </a:p>
          <a:p>
            <a:pPr marL="514350" indent="-514350">
              <a:buAutoNum type="romanLcPeriod"/>
            </a:pPr>
            <a:r>
              <a:rPr lang="en-GB" sz="2000" dirty="0" smtClean="0"/>
              <a:t>Role: work with lecturers and programme leaders on creating guidelines and agree that each student should prepare one case study per course for analysis.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E6288EA-60DC-4854-8116-4877A252A687}" type="slidenum">
              <a:rPr lang="en-GB" smtClean="0">
                <a:latin typeface="Gill Sans MT"/>
                <a:cs typeface="Gill Sans MT"/>
              </a:rPr>
              <a:pPr/>
              <a:t>12</a:t>
            </a:fld>
            <a:endParaRPr lang="en-GB" dirty="0">
              <a:latin typeface="Gill Sans MT"/>
              <a:cs typeface="Gill Sans M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Activity: Diversity Inclusivity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018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600" dirty="0" smtClean="0"/>
              <a:t>Today: Action Planning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600" dirty="0" smtClean="0"/>
              <a:t>And beyond: EEDC Strategic Enhancement Programme</a:t>
            </a:r>
            <a:endParaRPr lang="en-GB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E6288EA-60DC-4854-8116-4877A252A687}" type="slidenum">
              <a:rPr lang="en-GB" smtClean="0">
                <a:latin typeface="Gill Sans MT"/>
                <a:cs typeface="Gill Sans MT"/>
              </a:rPr>
              <a:pPr/>
              <a:t>13</a:t>
            </a:fld>
            <a:endParaRPr lang="en-GB" dirty="0">
              <a:latin typeface="Gill Sans MT"/>
              <a:cs typeface="Gill Sans M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Next?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412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743992"/>
            <a:ext cx="8280920" cy="4781352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GB" dirty="0"/>
              <a:t>Dr Pauline Hanesworth</a:t>
            </a:r>
          </a:p>
          <a:p>
            <a:pPr>
              <a:spcAft>
                <a:spcPts val="0"/>
              </a:spcAft>
            </a:pPr>
            <a:r>
              <a:rPr lang="en-US" dirty="0"/>
              <a:t>Academic Development Officer (Equality and Diversity), Scotland</a:t>
            </a:r>
            <a:endParaRPr lang="en-GB" dirty="0"/>
          </a:p>
          <a:p>
            <a:pPr>
              <a:spcAft>
                <a:spcPts val="0"/>
              </a:spcAft>
            </a:pPr>
            <a:r>
              <a:rPr lang="en-US" dirty="0"/>
              <a:t>The Higher Education </a:t>
            </a:r>
            <a:r>
              <a:rPr lang="en-US" dirty="0" smtClean="0"/>
              <a:t>Academy Scotland</a:t>
            </a:r>
            <a:endParaRPr lang="en-US" dirty="0"/>
          </a:p>
          <a:p>
            <a:pPr>
              <a:spcAft>
                <a:spcPts val="0"/>
              </a:spcAft>
            </a:pPr>
            <a:r>
              <a:rPr lang="en-US" dirty="0"/>
              <a:t>Holyrood Park House</a:t>
            </a:r>
          </a:p>
          <a:p>
            <a:pPr>
              <a:spcAft>
                <a:spcPts val="0"/>
              </a:spcAft>
            </a:pPr>
            <a:r>
              <a:rPr lang="en-US" dirty="0"/>
              <a:t>106 Holyrood Road</a:t>
            </a:r>
          </a:p>
          <a:p>
            <a:pPr>
              <a:spcAft>
                <a:spcPts val="0"/>
              </a:spcAft>
            </a:pPr>
            <a:r>
              <a:rPr lang="en-US" dirty="0"/>
              <a:t>Edinburgh</a:t>
            </a:r>
          </a:p>
          <a:p>
            <a:pPr>
              <a:spcAft>
                <a:spcPts val="0"/>
              </a:spcAft>
            </a:pPr>
            <a:r>
              <a:rPr lang="en-US" dirty="0"/>
              <a:t>EH8 8AS </a:t>
            </a:r>
            <a:endParaRPr lang="en-US" dirty="0" smtClean="0"/>
          </a:p>
          <a:p>
            <a:pPr marL="2151063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Email </a:t>
            </a:r>
            <a:r>
              <a:rPr lang="en-GB" dirty="0">
                <a:hlinkClick r:id="rId3"/>
              </a:rPr>
              <a:t>pauline.hanesworth@heacademy.ac.uk</a:t>
            </a:r>
            <a:endParaRPr lang="en-GB" dirty="0"/>
          </a:p>
          <a:p>
            <a:pPr marL="2151063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Check </a:t>
            </a:r>
            <a:r>
              <a:rPr lang="en-GB" dirty="0"/>
              <a:t>out the web page: </a:t>
            </a:r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www.heacademy.ac.uk/node/11014</a:t>
            </a:r>
            <a:r>
              <a:rPr lang="en-GB" dirty="0" smtClean="0"/>
              <a:t> </a:t>
            </a:r>
            <a:endParaRPr lang="en-GB" dirty="0"/>
          </a:p>
          <a:p>
            <a:pPr marL="2151063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Keep </a:t>
            </a:r>
            <a:r>
              <a:rPr lang="en-GB" dirty="0"/>
              <a:t>in touch through EEDC bulletin: </a:t>
            </a:r>
            <a:r>
              <a:rPr lang="en-GB" dirty="0">
                <a:hlinkClick r:id="rId5"/>
              </a:rPr>
              <a:t>https://my.heacademy.ac.uk/</a:t>
            </a:r>
            <a:endParaRPr lang="en-GB" dirty="0"/>
          </a:p>
          <a:p>
            <a:pPr marL="2151063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/>
              <a:t>Follow us on Twitter! - @</a:t>
            </a:r>
            <a:r>
              <a:rPr lang="en-GB" dirty="0" smtClean="0"/>
              <a:t>HEA_EDScotland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E6288EA-60DC-4854-8116-4877A252A687}" type="slidenum">
              <a:rPr lang="en-GB" smtClean="0">
                <a:latin typeface="Gill Sans MT"/>
                <a:cs typeface="Gill Sans MT"/>
              </a:rPr>
              <a:pPr/>
              <a:t>14</a:t>
            </a:fld>
            <a:endParaRPr lang="en-GB" dirty="0">
              <a:latin typeface="Gill Sans MT"/>
              <a:cs typeface="Gill Sans M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 Details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958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204839"/>
            <a:ext cx="8116069" cy="3456409"/>
          </a:xfrm>
          <a:ln w="47625">
            <a:solidFill>
              <a:srgbClr val="4B2078"/>
            </a:solidFill>
          </a:ln>
        </p:spPr>
        <p:txBody>
          <a:bodyPr/>
          <a:lstStyle/>
          <a:p>
            <a:r>
              <a:rPr lang="en-GB" dirty="0"/>
              <a:t>The Embedding Equality and Diversity in the Curriculum (EEDC) project </a:t>
            </a:r>
            <a:r>
              <a:rPr lang="en-GB" dirty="0" smtClean="0"/>
              <a:t>is funded by the Scottish Funding Council to offer </a:t>
            </a:r>
            <a:r>
              <a:rPr lang="en-GB" dirty="0"/>
              <a:t>support to Scottish HEIs in the context of the increasing diversity of the student body and strengthening of legislative duties to proactively promote </a:t>
            </a:r>
            <a:r>
              <a:rPr lang="en-GB" dirty="0" smtClean="0"/>
              <a:t>equality, eliminate discrimination and foster good relations; all </a:t>
            </a:r>
            <a:r>
              <a:rPr lang="en-GB" dirty="0"/>
              <a:t>of which call for a re-examination of the management, design and delivery of learning, teaching and </a:t>
            </a:r>
            <a:r>
              <a:rPr lang="en-GB" dirty="0" smtClean="0"/>
              <a:t>assessment so as to incorporate (rather than add on) equality and diversity.</a:t>
            </a:r>
            <a:endParaRPr lang="en-GB" dirty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E6288EA-60DC-4854-8116-4877A252A687}" type="slidenum">
              <a:rPr lang="en-GB" smtClean="0">
                <a:latin typeface="Gill Sans MT"/>
                <a:cs typeface="Gill Sans MT"/>
              </a:rPr>
              <a:pPr/>
              <a:t>2</a:t>
            </a:fld>
            <a:endParaRPr lang="en-GB" dirty="0">
              <a:latin typeface="Gill Sans MT"/>
              <a:cs typeface="Gill Sans M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692696"/>
            <a:ext cx="7056784" cy="706438"/>
          </a:xfrm>
        </p:spPr>
        <p:txBody>
          <a:bodyPr/>
          <a:lstStyle/>
          <a:p>
            <a:r>
              <a:rPr lang="en-GB" dirty="0" smtClean="0"/>
              <a:t>Embedding Equality and Diversity in the Curriculum (EEDC)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706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E6288EA-60DC-4854-8116-4877A252A687}" type="slidenum">
              <a:rPr lang="en-GB" smtClean="0">
                <a:latin typeface="Gill Sans MT"/>
                <a:cs typeface="Gill Sans MT"/>
              </a:rPr>
              <a:pPr/>
              <a:t>3</a:t>
            </a:fld>
            <a:endParaRPr lang="en-GB" dirty="0">
              <a:latin typeface="Gill Sans MT"/>
              <a:cs typeface="Gill Sans M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HEA EEDC Framework</a:t>
            </a:r>
            <a:endParaRPr lang="en-GB" dirty="0"/>
          </a:p>
        </p:txBody>
      </p:sp>
      <p:pic>
        <p:nvPicPr>
          <p:cNvPr id="5" name="Picture 2" descr="This diagram shows the eight areas that the project is concerned about:&#10;- Institutional Management and Co-ordination;&#10;- Inclusive Policies and Procedures;&#10;- Curriculum Design;&#10;- Curriculum Delivery;&#10;- Assessment and Feedback;&#10;- Student Engagement;&#10;- Staff Engagement;&#10;- Learning Resources, Sites and Environment." title="Embedding Equality and Diversity in the Curriculum Diagra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949" y="1412776"/>
            <a:ext cx="5580102" cy="5380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339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E6288EA-60DC-4854-8116-4877A252A687}" type="slidenum">
              <a:rPr lang="en-GB" smtClean="0">
                <a:latin typeface="Gill Sans MT"/>
                <a:cs typeface="Gill Sans MT"/>
              </a:rPr>
              <a:pPr/>
              <a:t>4</a:t>
            </a:fld>
            <a:endParaRPr lang="en-GB" dirty="0">
              <a:latin typeface="Gill Sans MT"/>
              <a:cs typeface="Gill Sans M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HEA EEDC Framework Ratings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45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4968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Aft>
                <a:spcPts val="2400"/>
              </a:spcAft>
              <a:buFont typeface="+mj-lt"/>
              <a:buAutoNum type="arabicPeriod"/>
            </a:pPr>
            <a:r>
              <a:rPr lang="en-GB" sz="3200" dirty="0" smtClean="0"/>
              <a:t>What is the theory behind EEDC;</a:t>
            </a:r>
          </a:p>
          <a:p>
            <a:pPr marL="457200" indent="-457200">
              <a:spcAft>
                <a:spcPts val="2400"/>
              </a:spcAft>
              <a:buFont typeface="+mj-lt"/>
              <a:buAutoNum type="arabicPeriod"/>
            </a:pPr>
            <a:r>
              <a:rPr lang="en-GB" sz="3200" dirty="0" smtClean="0"/>
              <a:t>What are the strategies behind a. inclusivity and b. diversity inclusivity;</a:t>
            </a:r>
          </a:p>
          <a:p>
            <a:pPr marL="457200" indent="-457200">
              <a:spcAft>
                <a:spcPts val="2400"/>
              </a:spcAft>
              <a:buFont typeface="+mj-lt"/>
              <a:buAutoNum type="arabicPeriod"/>
            </a:pPr>
            <a:r>
              <a:rPr lang="en-GB" sz="3200" dirty="0" smtClean="0"/>
              <a:t>What activities that can be utilised in achieving a. inclusivity and b. diversity inclusivity.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E6288EA-60DC-4854-8116-4877A252A687}" type="slidenum">
              <a:rPr lang="en-GB" smtClean="0">
                <a:latin typeface="Gill Sans MT"/>
                <a:cs typeface="Gill Sans MT"/>
              </a:rPr>
              <a:pPr/>
              <a:t>5</a:t>
            </a:fld>
            <a:endParaRPr lang="en-GB" dirty="0">
              <a:latin typeface="Gill Sans MT"/>
              <a:cs typeface="Gill Sans M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 Research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39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5536" y="1628800"/>
            <a:ext cx="8280920" cy="46085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E6288EA-60DC-4854-8116-4877A252A687}" type="slidenum">
              <a:rPr lang="en-GB" smtClean="0">
                <a:latin typeface="Gill Sans MT"/>
                <a:cs typeface="Gill Sans MT"/>
              </a:rPr>
              <a:pPr/>
              <a:t>6</a:t>
            </a:fld>
            <a:endParaRPr lang="en-GB" dirty="0">
              <a:latin typeface="Gill Sans MT"/>
              <a:cs typeface="Gill Sans M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634330"/>
            <a:ext cx="7272808" cy="706438"/>
          </a:xfrm>
        </p:spPr>
        <p:txBody>
          <a:bodyPr/>
          <a:lstStyle/>
          <a:p>
            <a:r>
              <a:rPr lang="en-GB" dirty="0" smtClean="0"/>
              <a:t>Embedding Equality and Diversity in the Curriculum: The Theory</a:t>
            </a:r>
            <a:endParaRPr lang="en-GB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539552" y="1772816"/>
            <a:ext cx="2376264" cy="420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4625" indent="-174625" algn="l" rtl="0" eaLnBrk="1" fontAlgn="base" hangingPunct="1">
              <a:spcBef>
                <a:spcPct val="0"/>
              </a:spcBef>
              <a:spcAft>
                <a:spcPts val="1200"/>
              </a:spcAft>
              <a:buClr>
                <a:srgbClr val="007AA6"/>
              </a:buClr>
              <a:buFont typeface="Arial" pitchFamily="34" charset="0"/>
              <a:buNone/>
              <a:defRPr sz="24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174625" indent="-173038" algn="l" rtl="0" eaLnBrk="1" fontAlgn="base" hangingPunct="1">
              <a:spcBef>
                <a:spcPct val="0"/>
              </a:spcBef>
              <a:spcAft>
                <a:spcPts val="1000"/>
              </a:spcAft>
              <a:buClr>
                <a:srgbClr val="007AA6"/>
              </a:buClr>
              <a:buSzPct val="120000"/>
              <a:buFont typeface="Arial" pitchFamily="34" charset="0"/>
              <a:buNone/>
              <a:defRPr sz="2200">
                <a:solidFill>
                  <a:schemeClr val="tx1"/>
                </a:solidFill>
                <a:latin typeface="Gill Sans MT" pitchFamily="34" charset="0"/>
              </a:defRPr>
            </a:lvl2pPr>
            <a:lvl3pPr marL="227013" indent="-223838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7AA6"/>
              </a:buClr>
              <a:buSzPct val="120000"/>
              <a:buChar char="•"/>
              <a:defRPr sz="1800">
                <a:solidFill>
                  <a:schemeClr val="tx1"/>
                </a:solidFill>
                <a:latin typeface="Gill Sans MT" pitchFamily="34" charset="0"/>
              </a:defRPr>
            </a:lvl3pPr>
            <a:lvl4pPr marL="428625" indent="-2000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AA6"/>
              </a:buClr>
              <a:buSzPct val="120000"/>
              <a:buChar char="•"/>
              <a:defRPr sz="1800">
                <a:solidFill>
                  <a:schemeClr val="tx1"/>
                </a:solidFill>
                <a:latin typeface="Gill Sans MT" pitchFamily="34" charset="0"/>
              </a:defRPr>
            </a:lvl4pPr>
            <a:lvl5pPr marL="646113" indent="-215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AA6"/>
              </a:buClr>
              <a:buSzPct val="120000"/>
              <a:buChar char="•"/>
              <a:defRPr sz="1800">
                <a:solidFill>
                  <a:schemeClr val="tx1"/>
                </a:solidFill>
                <a:latin typeface="Gill Sans MT" pitchFamily="34" charset="0"/>
              </a:defRPr>
            </a:lvl5pPr>
            <a:lvl6pPr marL="1103313" indent="-215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Char char="•"/>
              <a:defRPr sz="1600">
                <a:solidFill>
                  <a:schemeClr val="folHlink"/>
                </a:solidFill>
                <a:latin typeface="+mn-lt"/>
              </a:defRPr>
            </a:lvl6pPr>
            <a:lvl7pPr marL="1560513" indent="-215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Char char="•"/>
              <a:defRPr sz="1600">
                <a:solidFill>
                  <a:schemeClr val="folHlink"/>
                </a:solidFill>
                <a:latin typeface="+mn-lt"/>
              </a:defRPr>
            </a:lvl7pPr>
            <a:lvl8pPr marL="2017713" indent="-215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Char char="•"/>
              <a:defRPr sz="1600">
                <a:solidFill>
                  <a:schemeClr val="folHlink"/>
                </a:solidFill>
                <a:latin typeface="+mn-lt"/>
              </a:defRPr>
            </a:lvl8pPr>
            <a:lvl9pPr marL="2474913" indent="-215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Char char="•"/>
              <a:defRPr sz="1600">
                <a:solidFill>
                  <a:schemeClr val="folHlink"/>
                </a:solidFill>
                <a:latin typeface="+mn-lt"/>
              </a:defRPr>
            </a:lvl9pPr>
          </a:lstStyle>
          <a:p>
            <a:pPr>
              <a:spcAft>
                <a:spcPts val="1800"/>
              </a:spcAft>
            </a:pPr>
            <a:r>
              <a:rPr lang="en-GB" sz="2800" kern="0" dirty="0" smtClean="0"/>
              <a:t>Belonging</a:t>
            </a:r>
          </a:p>
          <a:p>
            <a:pPr>
              <a:spcAft>
                <a:spcPts val="1800"/>
              </a:spcAft>
            </a:pPr>
            <a:r>
              <a:rPr lang="en-GB" sz="2800" kern="0" dirty="0" smtClean="0"/>
              <a:t>Engagement</a:t>
            </a:r>
          </a:p>
          <a:p>
            <a:pPr>
              <a:spcAft>
                <a:spcPts val="1800"/>
              </a:spcAft>
            </a:pPr>
            <a:r>
              <a:rPr lang="en-GB" sz="2800" kern="0" dirty="0" smtClean="0"/>
              <a:t>Potential</a:t>
            </a:r>
          </a:p>
          <a:p>
            <a:pPr>
              <a:spcAft>
                <a:spcPts val="1800"/>
              </a:spcAft>
            </a:pPr>
            <a:r>
              <a:rPr lang="en-GB" sz="2800" kern="0" dirty="0" smtClean="0"/>
              <a:t>Self Reflection</a:t>
            </a:r>
          </a:p>
          <a:p>
            <a:pPr>
              <a:spcAft>
                <a:spcPts val="1800"/>
              </a:spcAft>
            </a:pPr>
            <a:r>
              <a:rPr lang="en-GB" sz="2800" kern="0" dirty="0" smtClean="0"/>
              <a:t>Understanding</a:t>
            </a:r>
          </a:p>
          <a:p>
            <a:pPr>
              <a:spcAft>
                <a:spcPts val="1800"/>
              </a:spcAft>
            </a:pPr>
            <a:r>
              <a:rPr lang="en-GB" sz="2800" kern="0" dirty="0" smtClean="0"/>
              <a:t>Exposure</a:t>
            </a:r>
          </a:p>
          <a:p>
            <a:pPr>
              <a:spcAft>
                <a:spcPts val="1800"/>
              </a:spcAft>
            </a:pPr>
            <a:r>
              <a:rPr lang="en-GB" sz="2800" kern="0" dirty="0" smtClean="0"/>
              <a:t>Interaction</a:t>
            </a:r>
          </a:p>
        </p:txBody>
      </p:sp>
      <p:graphicFrame>
        <p:nvGraphicFramePr>
          <p:cNvPr id="9" name="Content Placeholder 4" descr="An embedded venn diagram which shows how embedding equality and diversity in the curriculum comprises making students diversity competent which itself comprises diversity inclusivity and inclusivity." title="What is embedding equality and diversity in the curriculum diagram.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7830751"/>
              </p:ext>
            </p:extLst>
          </p:nvPr>
        </p:nvGraphicFramePr>
        <p:xfrm>
          <a:off x="1547664" y="1628800"/>
          <a:ext cx="741682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7197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E6288EA-60DC-4854-8116-4877A252A687}" type="slidenum">
              <a:rPr lang="en-GB" smtClean="0">
                <a:latin typeface="Gill Sans MT"/>
                <a:cs typeface="Gill Sans MT"/>
              </a:rPr>
              <a:pPr/>
              <a:t>7</a:t>
            </a:fld>
            <a:endParaRPr lang="en-GB" dirty="0">
              <a:latin typeface="Gill Sans MT"/>
              <a:cs typeface="Gill Sans MT"/>
            </a:endParaRPr>
          </a:p>
        </p:txBody>
      </p:sp>
      <p:pic>
        <p:nvPicPr>
          <p:cNvPr id="7170" name="Picture 2" descr="Three figures attempting to put 3D shapes into 2D holes. Only one of three can achieve this - they have the sphere and the circle. The other two are equipped with inadequate tools to achieve the task (e.g. a cube in a triangle hole)." title="Picture illustrating inclusiv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894" y="0"/>
            <a:ext cx="6636618" cy="4107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2123728" y="4293096"/>
            <a:ext cx="6552728" cy="1944216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4625" indent="-174625" algn="l" rtl="0" eaLnBrk="1" fontAlgn="base" hangingPunct="1">
              <a:spcBef>
                <a:spcPct val="0"/>
              </a:spcBef>
              <a:spcAft>
                <a:spcPts val="1200"/>
              </a:spcAft>
              <a:buClr>
                <a:srgbClr val="007AA6"/>
              </a:buClr>
              <a:buFont typeface="Arial" pitchFamily="34" charset="0"/>
              <a:buNone/>
              <a:defRPr sz="24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174625" indent="-173038" algn="l" rtl="0" eaLnBrk="1" fontAlgn="base" hangingPunct="1">
              <a:spcBef>
                <a:spcPct val="0"/>
              </a:spcBef>
              <a:spcAft>
                <a:spcPts val="1000"/>
              </a:spcAft>
              <a:buClr>
                <a:srgbClr val="007AA6"/>
              </a:buClr>
              <a:buSzPct val="120000"/>
              <a:buFont typeface="Arial" pitchFamily="34" charset="0"/>
              <a:buNone/>
              <a:defRPr sz="2200">
                <a:solidFill>
                  <a:schemeClr val="tx1"/>
                </a:solidFill>
                <a:latin typeface="Gill Sans MT" pitchFamily="34" charset="0"/>
              </a:defRPr>
            </a:lvl2pPr>
            <a:lvl3pPr marL="227013" indent="-223838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7AA6"/>
              </a:buClr>
              <a:buSzPct val="120000"/>
              <a:buChar char="•"/>
              <a:defRPr sz="1800">
                <a:solidFill>
                  <a:schemeClr val="tx1"/>
                </a:solidFill>
                <a:latin typeface="Gill Sans MT" pitchFamily="34" charset="0"/>
              </a:defRPr>
            </a:lvl3pPr>
            <a:lvl4pPr marL="428625" indent="-2000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AA6"/>
              </a:buClr>
              <a:buSzPct val="120000"/>
              <a:buChar char="•"/>
              <a:defRPr sz="1800">
                <a:solidFill>
                  <a:schemeClr val="tx1"/>
                </a:solidFill>
                <a:latin typeface="Gill Sans MT" pitchFamily="34" charset="0"/>
              </a:defRPr>
            </a:lvl4pPr>
            <a:lvl5pPr marL="646113" indent="-215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AA6"/>
              </a:buClr>
              <a:buSzPct val="120000"/>
              <a:buChar char="•"/>
              <a:defRPr sz="1800">
                <a:solidFill>
                  <a:schemeClr val="tx1"/>
                </a:solidFill>
                <a:latin typeface="Gill Sans MT" pitchFamily="34" charset="0"/>
              </a:defRPr>
            </a:lvl5pPr>
            <a:lvl6pPr marL="1103313" indent="-215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Char char="•"/>
              <a:defRPr sz="1600">
                <a:solidFill>
                  <a:schemeClr val="folHlink"/>
                </a:solidFill>
                <a:latin typeface="+mn-lt"/>
              </a:defRPr>
            </a:lvl6pPr>
            <a:lvl7pPr marL="1560513" indent="-215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Char char="•"/>
              <a:defRPr sz="1600">
                <a:solidFill>
                  <a:schemeClr val="folHlink"/>
                </a:solidFill>
                <a:latin typeface="+mn-lt"/>
              </a:defRPr>
            </a:lvl7pPr>
            <a:lvl8pPr marL="2017713" indent="-215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Char char="•"/>
              <a:defRPr sz="1600">
                <a:solidFill>
                  <a:schemeClr val="folHlink"/>
                </a:solidFill>
                <a:latin typeface="+mn-lt"/>
              </a:defRPr>
            </a:lvl8pPr>
            <a:lvl9pPr marL="2474913" indent="-215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Char char="•"/>
              <a:defRPr sz="1600">
                <a:solidFill>
                  <a:schemeClr val="folHlink"/>
                </a:solidFill>
                <a:latin typeface="+mn-lt"/>
              </a:defRPr>
            </a:lvl9pPr>
          </a:lstStyle>
          <a:p>
            <a:pPr marL="0" lvl="1" indent="0">
              <a:spcAft>
                <a:spcPts val="1200"/>
              </a:spcAft>
              <a:buSzTx/>
            </a:pPr>
            <a:r>
              <a:rPr lang="en-US" sz="2400" dirty="0"/>
              <a:t>Creating </a:t>
            </a:r>
            <a:r>
              <a:rPr lang="en-US" sz="2400" dirty="0" smtClean="0"/>
              <a:t>Inclusivity: creating </a:t>
            </a:r>
            <a:r>
              <a:rPr lang="en-US" sz="2400" dirty="0"/>
              <a:t>learning experiences which provide all students, regardless of their background, with the opportunity to fulfill their own learning potential and support other students who may wish to learn from them. </a:t>
            </a:r>
            <a:endParaRPr lang="en-GB" dirty="0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251520" y="620688"/>
            <a:ext cx="2088232" cy="3024336"/>
          </a:xfrm>
        </p:spPr>
        <p:txBody>
          <a:bodyPr/>
          <a:lstStyle/>
          <a:p>
            <a:pPr marL="342900" indent="-342900">
              <a:spcAft>
                <a:spcPts val="4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Belonging and Engagement</a:t>
            </a:r>
          </a:p>
          <a:p>
            <a:pPr marL="342900" indent="-342900">
              <a:spcAft>
                <a:spcPts val="4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Facilitating potential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956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774"/>
            <a:ext cx="8116069" cy="482456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Curriculum content:</a:t>
            </a:r>
          </a:p>
          <a:p>
            <a:pPr marL="814388" lvl="4" indent="-342900">
              <a:buFont typeface="Arial" panose="020B0604020202020204" pitchFamily="34" charset="0"/>
              <a:buChar char="•"/>
            </a:pPr>
            <a:r>
              <a:rPr lang="en-GB" dirty="0" smtClean="0"/>
              <a:t>What is taught? Consider syllabus material (e.g. texts, theories, laboratory experiments).</a:t>
            </a:r>
          </a:p>
          <a:p>
            <a:pPr marL="471488" lvl="4" indent="0">
              <a:buNone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Curriculum delivery</a:t>
            </a:r>
          </a:p>
          <a:p>
            <a:pPr marL="814388" lvl="4" indent="-342900">
              <a:buFont typeface="Arial" panose="020B0604020202020204" pitchFamily="34" charset="0"/>
              <a:buChar char="•"/>
            </a:pPr>
            <a:r>
              <a:rPr lang="en-GB" dirty="0" smtClean="0"/>
              <a:t>How is it taught? Consider mode of teaching (lecture, seminar, group-work, peer-learning), minutiae of teaching (what images are used to accompany teaching? What language is used?)</a:t>
            </a:r>
          </a:p>
          <a:p>
            <a:pPr marL="471488" lvl="4" indent="0">
              <a:buNone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Assessment and feedback</a:t>
            </a:r>
          </a:p>
          <a:p>
            <a:pPr marL="814388" lvl="4" indent="-342900">
              <a:buFont typeface="Arial" panose="020B0604020202020204" pitchFamily="34" charset="0"/>
              <a:buChar char="•"/>
            </a:pPr>
            <a:r>
              <a:rPr lang="en-GB" dirty="0" smtClean="0"/>
              <a:t>What is the content of the assessment? What type of assessment is it? How far is choice built in? How far is co-creation built in? What type of feedback is given? In what way (e.g. is it oral, written, group?)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E6288EA-60DC-4854-8116-4877A252A687}" type="slidenum">
              <a:rPr lang="en-GB" smtClean="0">
                <a:latin typeface="Gill Sans MT"/>
                <a:cs typeface="Gill Sans MT"/>
              </a:rPr>
              <a:pPr/>
              <a:t>8</a:t>
            </a:fld>
            <a:endParaRPr lang="en-GB" dirty="0">
              <a:latin typeface="Gill Sans MT"/>
              <a:cs typeface="Gill Sans M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Inclusivity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420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628775"/>
            <a:ext cx="8712968" cy="4205288"/>
          </a:xfrm>
        </p:spPr>
        <p:txBody>
          <a:bodyPr/>
          <a:lstStyle/>
          <a:p>
            <a:r>
              <a:rPr lang="en-GB" sz="2000" dirty="0" smtClean="0"/>
              <a:t>In your groups:</a:t>
            </a:r>
          </a:p>
          <a:p>
            <a:pPr marL="514350" indent="-514350">
              <a:buAutoNum type="romanLcPeriod"/>
            </a:pPr>
            <a:r>
              <a:rPr lang="en-GB" sz="2000" dirty="0" smtClean="0"/>
              <a:t>Thinking only about inclusivity (belonging and engagement and facilitating potential), think of concrete examples for how inclusivity could be created.</a:t>
            </a:r>
          </a:p>
          <a:p>
            <a:pPr marL="514350" indent="-514350">
              <a:buAutoNum type="romanLcPeriod"/>
            </a:pPr>
            <a:r>
              <a:rPr lang="en-GB" sz="2000" dirty="0" smtClean="0"/>
              <a:t>Come up with at least two examples per category of curriculum content, curriculum delivery and assessment and feedback.</a:t>
            </a:r>
          </a:p>
          <a:p>
            <a:pPr marL="514350" indent="-514350">
              <a:buAutoNum type="romanLcPeriod"/>
            </a:pPr>
            <a:r>
              <a:rPr lang="en-GB" sz="2000" dirty="0" smtClean="0"/>
              <a:t>Write your examples on a post-it note with a statement as to your role in its implementation.</a:t>
            </a:r>
          </a:p>
          <a:p>
            <a:pPr marL="514350" indent="-514350">
              <a:buAutoNum type="romanLcPeriod"/>
            </a:pPr>
            <a:endParaRPr lang="en-GB" sz="200" dirty="0"/>
          </a:p>
          <a:p>
            <a:pPr marL="0" indent="0">
              <a:spcAft>
                <a:spcPts val="0"/>
              </a:spcAft>
            </a:pPr>
            <a:r>
              <a:rPr lang="en-GB" sz="2000" dirty="0" smtClean="0"/>
              <a:t>Example:</a:t>
            </a:r>
          </a:p>
          <a:p>
            <a:pPr marL="0" indent="0">
              <a:spcAft>
                <a:spcPts val="0"/>
              </a:spcAft>
            </a:pPr>
            <a:r>
              <a:rPr lang="en-GB" sz="2000" dirty="0" smtClean="0"/>
              <a:t>Assessment and feedback in Classics:</a:t>
            </a:r>
          </a:p>
          <a:p>
            <a:pPr marL="514350" indent="-514350">
              <a:buAutoNum type="romanLcPeriod"/>
            </a:pPr>
            <a:r>
              <a:rPr lang="en-GB" sz="2000" dirty="0" smtClean="0"/>
              <a:t>Idea: create an alternative to the dissertation (e.g. group production of play)</a:t>
            </a:r>
          </a:p>
          <a:p>
            <a:pPr marL="514350" indent="-514350">
              <a:buAutoNum type="romanLcPeriod"/>
            </a:pPr>
            <a:r>
              <a:rPr lang="en-GB" sz="2000" dirty="0" smtClean="0"/>
              <a:t>Role: work with lecturers and programme leaders on creating guidelines and support for creating the alternative method of assessment.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E6288EA-60DC-4854-8116-4877A252A687}" type="slidenum">
              <a:rPr lang="en-GB" smtClean="0">
                <a:latin typeface="Gill Sans MT"/>
                <a:cs typeface="Gill Sans MT"/>
              </a:rPr>
              <a:pPr/>
              <a:t>9</a:t>
            </a:fld>
            <a:endParaRPr lang="en-GB" dirty="0">
              <a:latin typeface="Gill Sans MT"/>
              <a:cs typeface="Gill Sans M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Activity: Inclusivity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80495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HEA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7AA6"/>
      </a:accent1>
      <a:accent2>
        <a:srgbClr val="AD0816"/>
      </a:accent2>
      <a:accent3>
        <a:srgbClr val="00A186"/>
      </a:accent3>
      <a:accent4>
        <a:srgbClr val="EC7E00"/>
      </a:accent4>
      <a:accent5>
        <a:srgbClr val="C6D3DB"/>
      </a:accent5>
      <a:accent6>
        <a:srgbClr val="66AFCA"/>
      </a:accent6>
      <a:hlink>
        <a:srgbClr val="007AA6"/>
      </a:hlink>
      <a:folHlink>
        <a:srgbClr val="66AFCA"/>
      </a:folHlink>
    </a:clrScheme>
    <a:fontScheme name="HEA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39598"/>
        </a:lt2>
        <a:accent1>
          <a:srgbClr val="EF3E42"/>
        </a:accent1>
        <a:accent2>
          <a:srgbClr val="FAA634"/>
        </a:accent2>
        <a:accent3>
          <a:srgbClr val="FFFFFF"/>
        </a:accent3>
        <a:accent4>
          <a:srgbClr val="000000"/>
        </a:accent4>
        <a:accent5>
          <a:srgbClr val="F6AFB0"/>
        </a:accent5>
        <a:accent6>
          <a:srgbClr val="E3962E"/>
        </a:accent6>
        <a:hlink>
          <a:srgbClr val="EB539E"/>
        </a:hlink>
        <a:folHlink>
          <a:srgbClr val="93959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7C1477"/>
        </a:dk2>
        <a:lt2>
          <a:srgbClr val="B7B9BA"/>
        </a:lt2>
        <a:accent1>
          <a:srgbClr val="0092A7"/>
        </a:accent1>
        <a:accent2>
          <a:srgbClr val="F0B600"/>
        </a:accent2>
        <a:accent3>
          <a:srgbClr val="FFFFFF"/>
        </a:accent3>
        <a:accent4>
          <a:srgbClr val="000000"/>
        </a:accent4>
        <a:accent5>
          <a:srgbClr val="AAC7D0"/>
        </a:accent5>
        <a:accent6>
          <a:srgbClr val="D9A500"/>
        </a:accent6>
        <a:hlink>
          <a:srgbClr val="B7B9BA"/>
        </a:hlink>
        <a:folHlink>
          <a:srgbClr val="61626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EDC36CDF302E49A3D4B36D92B215A2" ma:contentTypeVersion="1" ma:contentTypeDescription="Create a new document." ma:contentTypeScope="" ma:versionID="028ef78182e1179183d77692e639fbcf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aa28d9419ff7f02bbaa2c7f50debd0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E7D31064-E91B-40E6-9EE2-15AC434464EA}">
  <ds:schemaRefs>
    <ds:schemaRef ds:uri="http://schemas.openxmlformats.org/package/2006/metadata/core-properties"/>
    <ds:schemaRef ds:uri="http://purl.org/dc/dcmitype/"/>
    <ds:schemaRef ds:uri="http://purl.org/dc/terms/"/>
    <ds:schemaRef ds:uri="http://purl.org/dc/elements/1.1/"/>
    <ds:schemaRef ds:uri="http://www.w3.org/XML/1998/namespace"/>
    <ds:schemaRef ds:uri="http://schemas.microsoft.com/sharepoint/v3"/>
    <ds:schemaRef ds:uri="http://schemas.microsoft.com/office/2006/metadata/properties"/>
    <ds:schemaRef ds:uri="http://schemas.microsoft.com/office/2006/documentManagement/types"/>
  </ds:schemaRefs>
</ds:datastoreItem>
</file>

<file path=customXml/itemProps2.xml><?xml version="1.0" encoding="utf-8"?>
<ds:datastoreItem xmlns:ds="http://schemas.openxmlformats.org/officeDocument/2006/customXml" ds:itemID="{66816764-279F-422B-85FF-12DD1AD74F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22676F-A93F-4690-9E46-8ED40B4BF6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2642</TotalTime>
  <Words>819</Words>
  <Application>Microsoft Office PowerPoint</Application>
  <PresentationFormat>On-screen Show (4:3)</PresentationFormat>
  <Paragraphs>117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Gill Sans MT</vt:lpstr>
      <vt:lpstr>Lucida Sans Unicode</vt:lpstr>
      <vt:lpstr>Blank</vt:lpstr>
      <vt:lpstr>The Project and Framework</vt:lpstr>
      <vt:lpstr>Embedding Equality and Diversity in the Curriculum (EEDC)</vt:lpstr>
      <vt:lpstr>The HEA EEDC Framework</vt:lpstr>
      <vt:lpstr>The HEA EEDC Framework Ratings</vt:lpstr>
      <vt:lpstr>Action Research </vt:lpstr>
      <vt:lpstr>Embedding Equality and Diversity in the Curriculum: The Theory</vt:lpstr>
      <vt:lpstr>PowerPoint Presentation</vt:lpstr>
      <vt:lpstr>Inclusivity</vt:lpstr>
      <vt:lpstr>Activity: Inclusivity </vt:lpstr>
      <vt:lpstr>PowerPoint Presentation</vt:lpstr>
      <vt:lpstr>Diversity Inclusivity</vt:lpstr>
      <vt:lpstr>Activity: Diversity Inclusivity </vt:lpstr>
      <vt:lpstr>What Next?</vt:lpstr>
      <vt:lpstr>Contact Details</vt:lpstr>
    </vt:vector>
  </TitlesOfParts>
  <Company>The Higher Education Academy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Inclusively: How to Embed Equality and Diversity in Curriculum Delivery</dc:title>
  <dc:creator>Temp</dc:creator>
  <cp:lastModifiedBy>Ali McDade</cp:lastModifiedBy>
  <cp:revision>174</cp:revision>
  <cp:lastPrinted>2015-03-23T09:59:18Z</cp:lastPrinted>
  <dcterms:created xsi:type="dcterms:W3CDTF">2014-04-29T15:55:00Z</dcterms:created>
  <dcterms:modified xsi:type="dcterms:W3CDTF">2015-04-20T12:15:52Z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0x010100B9EDC36CDF302E49A3D4B36D92B215A2</vt:lpwstr>
  </property>
</Properties>
</file>